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roxima Nova"/>
      <p:regular r:id="rId51"/>
      <p:bold r:id="rId52"/>
      <p:italic r:id="rId53"/>
      <p:boldItalic r:id="rId54"/>
    </p:embeddedFont>
    <p:embeddedFont>
      <p:font typeface="Roboto"/>
      <p:regular r:id="rId55"/>
      <p:bold r:id="rId56"/>
      <p:italic r:id="rId57"/>
      <p:boldItalic r:id="rId58"/>
    </p:embeddedFont>
    <p:embeddedFont>
      <p:font typeface="Nunito"/>
      <p:regular r:id="rId59"/>
      <p:bold r:id="rId60"/>
      <p:italic r:id="rId61"/>
      <p:boldItalic r:id="rId62"/>
    </p:embeddedFont>
    <p:embeddedFont>
      <p:font typeface="Maven Pro"/>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3F36E98-48B6-47ED-A64A-50626ED4DC91}">
  <a:tblStyle styleId="{53F36E98-48B6-47ED-A64A-50626ED4DC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516D357-9CC4-481B-BBB7-DD44B4830FBD}"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Italic.fntdata"/><Relationship Id="rId61" Type="http://schemas.openxmlformats.org/officeDocument/2006/relationships/font" Target="fonts/Nunito-italic.fntdata"/><Relationship Id="rId20" Type="http://schemas.openxmlformats.org/officeDocument/2006/relationships/slide" Target="slides/slide14.xml"/><Relationship Id="rId64" Type="http://schemas.openxmlformats.org/officeDocument/2006/relationships/font" Target="fonts/MavenPro-bold.fntdata"/><Relationship Id="rId63" Type="http://schemas.openxmlformats.org/officeDocument/2006/relationships/font" Target="fonts/MavenPro-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uni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Nunito-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d/Car-Amplifier-Battery-Wiring-Terminals/Pangda-Pack-Battery-Clip-Connector/B06ZYWFPS1/ref=sr_1_2_sspa?s=automotive&amp;ie=UTF8&amp;qid=1546448087&amp;sr=1-2-spons&amp;keywords=9v+battery+connectors&amp;psc=1"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53cc2efae_1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53cc2efae_1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52e92f40b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52e92f40b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52e92f40b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52e92f40b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53cc2efae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53cc2efae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52e92f40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52e92f40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6470647ca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6470647ca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52e92f40b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52e92f40b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52e92f40b_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52e92f40b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pros and cons of this type of headgear  when presenting</a:t>
            </a:r>
            <a:endParaRPr/>
          </a:p>
          <a:p>
            <a:pPr indent="0" lvl="0" marL="0" rtl="0" algn="l">
              <a:spcBef>
                <a:spcPts val="0"/>
              </a:spcBef>
              <a:spcAft>
                <a:spcPts val="0"/>
              </a:spcAft>
              <a:buNone/>
            </a:pPr>
            <a:r>
              <a:rPr lang="en"/>
              <a:t>RAD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52e92f40b_5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52e92f40b_5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53cc2efae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53cc2efae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4a29f9d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4a29f9d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53cc2efa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53cc2efa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52e92f40b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52e92f40b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52e92f40b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52e92f40b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9bef3216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9bef3216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9bef3216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9bef3216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905733f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905733f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452e92f40b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452e92f40b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6470647ca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6470647ca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53cc2efae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53cc2efae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4a29f9dc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4a29f9dc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4a29f9dce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4a29f9dce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50"/>
              <a:t>Shalih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44a29f9dc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44a29f9dc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499a34ab7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499a34ab7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99a34ab7f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99a34ab7f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499a34ab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99a34ab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9b009295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49b009295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499a34ab7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499a34ab7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49b009295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49b009295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46470647ca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46470647ca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https://www.amazon.com/d/Car-Amplifier-Battery-Wiring-Terminals/Pangda-Pack-Battery-Clip-Connector/B06ZYWFPS1/ref=sr_1_2_sspa?s=automotive&amp;ie=UTF8&amp;qid=1546448087&amp;sr=1-2-spons&amp;keywords=9v+battery+connectors&amp;psc=1</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499a34ab7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99a34ab7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49bef3216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49bef3216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4033ae8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4033ae8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Shalih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499a34ab7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499a34ab7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463eefb84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463eefb84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499a34ab7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499a34ab7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499a34ab7f_4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499a34ab7f_4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452e92f40b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452e92f40b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52e92f40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52e92f40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Shalih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52e92f40b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52e92f40b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53cc2efae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53cc2efae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4a29f9dc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4a29f9dc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53cc2efae_1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53cc2efae_1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1600"/>
              </a:spcBef>
              <a:spcAft>
                <a:spcPts val="0"/>
              </a:spcAft>
              <a:buClr>
                <a:schemeClr val="lt1"/>
              </a:buClr>
              <a:buSzPts val="1100"/>
              <a:buChar char="○"/>
              <a:defRPr>
                <a:solidFill>
                  <a:schemeClr val="lt1"/>
                </a:solidFill>
              </a:defRPr>
            </a:lvl2pPr>
            <a:lvl3pPr indent="-298450" lvl="2" marL="1371600" rtl="0" algn="ctr">
              <a:spcBef>
                <a:spcPts val="1600"/>
              </a:spcBef>
              <a:spcAft>
                <a:spcPts val="0"/>
              </a:spcAft>
              <a:buClr>
                <a:schemeClr val="lt1"/>
              </a:buClr>
              <a:buSzPts val="1100"/>
              <a:buChar char="■"/>
              <a:defRPr>
                <a:solidFill>
                  <a:schemeClr val="lt1"/>
                </a:solidFill>
              </a:defRPr>
            </a:lvl3pPr>
            <a:lvl4pPr indent="-298450" lvl="3" marL="1828800" rtl="0" algn="ctr">
              <a:spcBef>
                <a:spcPts val="1600"/>
              </a:spcBef>
              <a:spcAft>
                <a:spcPts val="0"/>
              </a:spcAft>
              <a:buClr>
                <a:schemeClr val="lt1"/>
              </a:buClr>
              <a:buSzPts val="1100"/>
              <a:buChar char="●"/>
              <a:defRPr>
                <a:solidFill>
                  <a:schemeClr val="lt1"/>
                </a:solidFill>
              </a:defRPr>
            </a:lvl4pPr>
            <a:lvl5pPr indent="-298450" lvl="4" marL="2286000" rtl="0" algn="ctr">
              <a:spcBef>
                <a:spcPts val="1600"/>
              </a:spcBef>
              <a:spcAft>
                <a:spcPts val="0"/>
              </a:spcAft>
              <a:buClr>
                <a:schemeClr val="lt1"/>
              </a:buClr>
              <a:buSzPts val="1100"/>
              <a:buChar char="○"/>
              <a:defRPr>
                <a:solidFill>
                  <a:schemeClr val="lt1"/>
                </a:solidFill>
              </a:defRPr>
            </a:lvl5pPr>
            <a:lvl6pPr indent="-298450" lvl="5" marL="2743200" rtl="0" algn="ctr">
              <a:spcBef>
                <a:spcPts val="1600"/>
              </a:spcBef>
              <a:spcAft>
                <a:spcPts val="0"/>
              </a:spcAft>
              <a:buClr>
                <a:schemeClr val="lt1"/>
              </a:buClr>
              <a:buSzPts val="1100"/>
              <a:buChar char="■"/>
              <a:defRPr>
                <a:solidFill>
                  <a:schemeClr val="lt1"/>
                </a:solidFill>
              </a:defRPr>
            </a:lvl6pPr>
            <a:lvl7pPr indent="-298450" lvl="6" marL="3200400" rtl="0" algn="ctr">
              <a:spcBef>
                <a:spcPts val="1600"/>
              </a:spcBef>
              <a:spcAft>
                <a:spcPts val="0"/>
              </a:spcAft>
              <a:buClr>
                <a:schemeClr val="lt1"/>
              </a:buClr>
              <a:buSzPts val="1100"/>
              <a:buChar char="●"/>
              <a:defRPr>
                <a:solidFill>
                  <a:schemeClr val="lt1"/>
                </a:solidFill>
              </a:defRPr>
            </a:lvl7pPr>
            <a:lvl8pPr indent="-298450" lvl="7" marL="3657600" rtl="0" algn="ctr">
              <a:spcBef>
                <a:spcPts val="1600"/>
              </a:spcBef>
              <a:spcAft>
                <a:spcPts val="0"/>
              </a:spcAft>
              <a:buClr>
                <a:schemeClr val="lt1"/>
              </a:buClr>
              <a:buSzPts val="1100"/>
              <a:buChar char="○"/>
              <a:defRPr>
                <a:solidFill>
                  <a:schemeClr val="lt1"/>
                </a:solidFill>
              </a:defRPr>
            </a:lvl8pPr>
            <a:lvl9pPr indent="-298450" lvl="8" marL="4114800" rtl="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1.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6.jpg"/><Relationship Id="rId5" Type="http://schemas.openxmlformats.org/officeDocument/2006/relationships/image" Target="../media/image5.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35.png"/><Relationship Id="rId5" Type="http://schemas.openxmlformats.org/officeDocument/2006/relationships/image" Target="../media/image15.pn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6.jpg"/><Relationship Id="rId9"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27.png"/><Relationship Id="rId7" Type="http://schemas.openxmlformats.org/officeDocument/2006/relationships/image" Target="../media/image20.png"/><Relationship Id="rId8"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www.youtube.com/watch?v=HKhpd9zLfnE" TargetMode="External"/><Relationship Id="rId4" Type="http://schemas.openxmlformats.org/officeDocument/2006/relationships/image" Target="../media/image22.jpg"/><Relationship Id="rId5"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www.youtube.com/watch?v=FqYJsG-By_M" TargetMode="External"/><Relationship Id="rId4" Type="http://schemas.openxmlformats.org/officeDocument/2006/relationships/image" Target="../media/image24.jpg"/><Relationship Id="rId5" Type="http://schemas.openxmlformats.org/officeDocument/2006/relationships/image" Target="../media/image25.png"/><Relationship Id="rId6" Type="http://schemas.openxmlformats.org/officeDocument/2006/relationships/image" Target="../media/image26.jpg"/><Relationship Id="rId7"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youtube.com/watch?v=npbCJJIeiGA" TargetMode="External"/><Relationship Id="rId4" Type="http://schemas.openxmlformats.org/officeDocument/2006/relationships/image" Target="../media/image29.jpg"/><Relationship Id="rId5" Type="http://schemas.openxmlformats.org/officeDocument/2006/relationships/image" Target="../media/image25.png"/><Relationship Id="rId6"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hyperlink" Target="http://www.youtube.com/watch?v=FqYJsG-By_M" TargetMode="External"/><Relationship Id="rId6" Type="http://schemas.openxmlformats.org/officeDocument/2006/relationships/image" Target="../media/image24.jpg"/><Relationship Id="rId7"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2464525" y="1506525"/>
            <a:ext cx="5017500" cy="157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ABC tDCS Device</a:t>
            </a:r>
            <a:endParaRPr>
              <a:latin typeface="Times New Roman"/>
              <a:ea typeface="Times New Roman"/>
              <a:cs typeface="Times New Roman"/>
              <a:sym typeface="Times New Roman"/>
            </a:endParaRPr>
          </a:p>
        </p:txBody>
      </p:sp>
      <p:sp>
        <p:nvSpPr>
          <p:cNvPr id="278" name="Google Shape;278;p13"/>
          <p:cNvSpPr txBox="1"/>
          <p:nvPr>
            <p:ph idx="1" type="subTitle"/>
          </p:nvPr>
        </p:nvSpPr>
        <p:spPr>
          <a:xfrm>
            <a:off x="52975" y="3597700"/>
            <a:ext cx="8910300" cy="146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3F3F3"/>
                </a:solidFill>
                <a:latin typeface="Times New Roman"/>
                <a:ea typeface="Times New Roman"/>
                <a:cs typeface="Times New Roman"/>
                <a:sym typeface="Times New Roman"/>
              </a:rPr>
              <a:t>Team: Donghyun (David) Seo, Carim-Sanni Sobur, Eric Luu, Radhanath Purakait and Shalih Miah</a:t>
            </a:r>
            <a:endParaRPr b="1" sz="1600">
              <a:solidFill>
                <a:srgbClr val="F3F3F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600">
                <a:solidFill>
                  <a:srgbClr val="F3F3F3"/>
                </a:solidFill>
                <a:latin typeface="Times New Roman"/>
                <a:ea typeface="Times New Roman"/>
                <a:cs typeface="Times New Roman"/>
                <a:sym typeface="Times New Roman"/>
              </a:rPr>
              <a:t>Sponsor: </a:t>
            </a:r>
            <a:r>
              <a:rPr b="1" lang="en">
                <a:solidFill>
                  <a:srgbClr val="F3F3F3"/>
                </a:solidFill>
                <a:latin typeface="Times New Roman"/>
                <a:ea typeface="Times New Roman"/>
                <a:cs typeface="Times New Roman"/>
                <a:sym typeface="Times New Roman"/>
              </a:rPr>
              <a:t>Dr.</a:t>
            </a:r>
            <a:r>
              <a:rPr b="1" lang="en" sz="1600">
                <a:solidFill>
                  <a:srgbClr val="F3F3F3"/>
                </a:solidFill>
                <a:latin typeface="Times New Roman"/>
                <a:ea typeface="Times New Roman"/>
                <a:cs typeface="Times New Roman"/>
                <a:sym typeface="Times New Roman"/>
              </a:rPr>
              <a:t> Marom </a:t>
            </a:r>
            <a:r>
              <a:rPr lang="en" sz="1600">
                <a:solidFill>
                  <a:srgbClr val="F3F3F3"/>
                </a:solidFill>
                <a:latin typeface="Times New Roman"/>
                <a:ea typeface="Times New Roman"/>
                <a:cs typeface="Times New Roman"/>
                <a:sym typeface="Times New Roman"/>
              </a:rPr>
              <a:t>B</a:t>
            </a:r>
            <a:r>
              <a:rPr b="1" lang="en" sz="1600">
                <a:solidFill>
                  <a:srgbClr val="F3F3F3"/>
                </a:solidFill>
                <a:latin typeface="Times New Roman"/>
                <a:ea typeface="Times New Roman"/>
                <a:cs typeface="Times New Roman"/>
                <a:sym typeface="Times New Roman"/>
              </a:rPr>
              <a:t>ikson</a:t>
            </a:r>
            <a:endParaRPr b="1" sz="1600">
              <a:solidFill>
                <a:srgbClr val="F3F3F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600">
                <a:solidFill>
                  <a:srgbClr val="F3F3F3"/>
                </a:solidFill>
                <a:latin typeface="Times New Roman"/>
                <a:ea typeface="Times New Roman"/>
                <a:cs typeface="Times New Roman"/>
                <a:sym typeface="Times New Roman"/>
              </a:rPr>
              <a:t>TA: </a:t>
            </a:r>
            <a:r>
              <a:rPr b="1" lang="en" sz="1600">
                <a:solidFill>
                  <a:srgbClr val="F3F3F3"/>
                </a:solidFill>
                <a:latin typeface="Times New Roman"/>
                <a:ea typeface="Times New Roman"/>
                <a:cs typeface="Times New Roman"/>
                <a:sym typeface="Times New Roman"/>
              </a:rPr>
              <a:t>Jack Twiddy, Evan Azoulay</a:t>
            </a:r>
            <a:endParaRPr b="1" sz="1600">
              <a:solidFill>
                <a:srgbClr val="F3F3F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600">
                <a:solidFill>
                  <a:srgbClr val="F3F3F3"/>
                </a:solidFill>
                <a:latin typeface="Times New Roman"/>
                <a:ea typeface="Times New Roman"/>
                <a:cs typeface="Times New Roman"/>
                <a:sym typeface="Times New Roman"/>
              </a:rPr>
              <a:t>Faculty</a:t>
            </a:r>
            <a:r>
              <a:rPr b="1" lang="en" sz="1600">
                <a:solidFill>
                  <a:srgbClr val="F3F3F3"/>
                </a:solidFill>
                <a:latin typeface="Times New Roman"/>
                <a:ea typeface="Times New Roman"/>
                <a:cs typeface="Times New Roman"/>
                <a:sym typeface="Times New Roman"/>
              </a:rPr>
              <a:t> Mentor: Alessandra Carriero</a:t>
            </a:r>
            <a:endParaRPr sz="1600">
              <a:solidFill>
                <a:srgbClr val="F3F3F3"/>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Need Statement </a:t>
            </a:r>
            <a:endParaRPr sz="3000"/>
          </a:p>
        </p:txBody>
      </p:sp>
      <p:sp>
        <p:nvSpPr>
          <p:cNvPr id="348" name="Google Shape;348;p22"/>
          <p:cNvSpPr txBox="1"/>
          <p:nvPr>
            <p:ph idx="1" type="body"/>
          </p:nvPr>
        </p:nvSpPr>
        <p:spPr>
          <a:xfrm>
            <a:off x="1303800" y="2167200"/>
            <a:ext cx="7030500" cy="80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latin typeface="Proxima Nova"/>
                <a:ea typeface="Proxima Nova"/>
                <a:cs typeface="Proxima Nova"/>
                <a:sym typeface="Proxima Nova"/>
              </a:rPr>
              <a:t>T</a:t>
            </a:r>
            <a:r>
              <a:rPr lang="en" sz="1800">
                <a:latin typeface="Proxima Nova"/>
                <a:ea typeface="Proxima Nova"/>
                <a:cs typeface="Proxima Nova"/>
                <a:sym typeface="Proxima Nova"/>
              </a:rPr>
              <a:t>o find a way to make a low cost, easy to use tDCS device that can be disposed after a single dose (20~40 minutes). </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3"/>
          <p:cNvSpPr txBox="1"/>
          <p:nvPr>
            <p:ph type="ctrTitle"/>
          </p:nvPr>
        </p:nvSpPr>
        <p:spPr>
          <a:xfrm>
            <a:off x="3774133" y="788375"/>
            <a:ext cx="85206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a:t>
            </a:r>
            <a:r>
              <a:rPr lang="en"/>
              <a:t> Art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7" name="Shape 357"/>
        <p:cNvGrpSpPr/>
        <p:nvPr/>
      </p:nvGrpSpPr>
      <p:grpSpPr>
        <a:xfrm>
          <a:off x="0" y="0"/>
          <a:ext cx="0" cy="0"/>
          <a:chOff x="0" y="0"/>
          <a:chExt cx="0" cy="0"/>
        </a:xfrm>
      </p:grpSpPr>
      <p:sp>
        <p:nvSpPr>
          <p:cNvPr id="358" name="Google Shape;358;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Electrodes - Adhesive Electrode</a:t>
            </a:r>
            <a:endParaRPr/>
          </a:p>
        </p:txBody>
      </p:sp>
      <p:pic>
        <p:nvPicPr>
          <p:cNvPr id="359" name="Google Shape;359;p24"/>
          <p:cNvPicPr preferRelativeResize="0"/>
          <p:nvPr/>
        </p:nvPicPr>
        <p:blipFill>
          <a:blip r:embed="rId3">
            <a:alphaModFix/>
          </a:blip>
          <a:stretch>
            <a:fillRect/>
          </a:stretch>
        </p:blipFill>
        <p:spPr>
          <a:xfrm>
            <a:off x="5784251" y="1307850"/>
            <a:ext cx="2552150" cy="2653725"/>
          </a:xfrm>
          <a:prstGeom prst="rect">
            <a:avLst/>
          </a:prstGeom>
          <a:noFill/>
          <a:ln>
            <a:noFill/>
          </a:ln>
        </p:spPr>
      </p:pic>
      <p:sp>
        <p:nvSpPr>
          <p:cNvPr id="360" name="Google Shape;360;p24"/>
          <p:cNvSpPr txBox="1"/>
          <p:nvPr/>
        </p:nvSpPr>
        <p:spPr>
          <a:xfrm>
            <a:off x="5312675" y="3961575"/>
            <a:ext cx="3982200" cy="46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The Brain Stimulator tDCS Devices. Choosing The Right Electrodes for tDCS. Retrieved Oct. 22. 2018, from https://thebrainstimulator.net/choosing-electrodes/</a:t>
            </a:r>
            <a:endParaRPr sz="1200">
              <a:solidFill>
                <a:srgbClr val="FFFFFF"/>
              </a:solidFill>
            </a:endParaRPr>
          </a:p>
        </p:txBody>
      </p:sp>
      <p:sp>
        <p:nvSpPr>
          <p:cNvPr id="361" name="Google Shape;361;p24"/>
          <p:cNvSpPr txBox="1"/>
          <p:nvPr/>
        </p:nvSpPr>
        <p:spPr>
          <a:xfrm>
            <a:off x="366575" y="1597875"/>
            <a:ext cx="4946100" cy="2224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Cheapest type</a:t>
            </a:r>
            <a:endParaRPr sz="2000">
              <a:solidFill>
                <a:schemeClr val="dk2"/>
              </a:solidFill>
              <a:latin typeface="Proxima Nova"/>
              <a:ea typeface="Proxima Nova"/>
              <a:cs typeface="Proxima Nova"/>
              <a:sym typeface="Proxima Nova"/>
            </a:endParaRPr>
          </a:p>
          <a:p>
            <a:pPr indent="-355600" lvl="0" marL="457200" rtl="0" algn="l">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Easy to prepare</a:t>
            </a:r>
            <a:endParaRPr sz="2000">
              <a:solidFill>
                <a:schemeClr val="dk2"/>
              </a:solidFill>
              <a:latin typeface="Proxima Nova"/>
              <a:ea typeface="Proxima Nova"/>
              <a:cs typeface="Proxima Nova"/>
              <a:sym typeface="Proxima Nova"/>
            </a:endParaRPr>
          </a:p>
          <a:p>
            <a:pPr indent="-355600" lvl="0" marL="457200" rtl="0" algn="l">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The conductive material could be carbon.</a:t>
            </a:r>
            <a:endParaRPr sz="2000">
              <a:solidFill>
                <a:schemeClr val="dk2"/>
              </a:solidFill>
              <a:latin typeface="Proxima Nova"/>
              <a:ea typeface="Proxima Nova"/>
              <a:cs typeface="Proxima Nova"/>
              <a:sym typeface="Proxima Nova"/>
            </a:endParaRPr>
          </a:p>
          <a:p>
            <a:pPr indent="-355600" lvl="0" marL="457200" rtl="0" algn="l">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This type of electrode is designed for direct skin contact for montages including the forehead, or for bald individuals.</a:t>
            </a:r>
            <a:endParaRPr sz="2000">
              <a:solidFill>
                <a:schemeClr val="dk2"/>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5" name="Shape 365"/>
        <p:cNvGrpSpPr/>
        <p:nvPr/>
      </p:nvGrpSpPr>
      <p:grpSpPr>
        <a:xfrm>
          <a:off x="0" y="0"/>
          <a:ext cx="0" cy="0"/>
          <a:chOff x="0" y="0"/>
          <a:chExt cx="0" cy="0"/>
        </a:xfrm>
      </p:grpSpPr>
      <p:sp>
        <p:nvSpPr>
          <p:cNvPr id="366" name="Google Shape;366;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Electrodes - Carbon Electrode</a:t>
            </a:r>
            <a:endParaRPr/>
          </a:p>
        </p:txBody>
      </p:sp>
      <p:sp>
        <p:nvSpPr>
          <p:cNvPr id="367" name="Google Shape;367;p25"/>
          <p:cNvSpPr txBox="1"/>
          <p:nvPr/>
        </p:nvSpPr>
        <p:spPr>
          <a:xfrm>
            <a:off x="5258425" y="3711975"/>
            <a:ext cx="3982200" cy="46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The Brain Stimulator tDCS Devices. Choosing The Right Electrodes for tDCS. Retrieved Oct. 22. 2018, from https://thebrainstimulator.net/choosing-electrodes/</a:t>
            </a:r>
            <a:endParaRPr sz="1200">
              <a:solidFill>
                <a:srgbClr val="FFFFFF"/>
              </a:solidFill>
            </a:endParaRPr>
          </a:p>
        </p:txBody>
      </p:sp>
      <p:sp>
        <p:nvSpPr>
          <p:cNvPr id="368" name="Google Shape;368;p25"/>
          <p:cNvSpPr txBox="1"/>
          <p:nvPr/>
        </p:nvSpPr>
        <p:spPr>
          <a:xfrm>
            <a:off x="404900" y="1459650"/>
            <a:ext cx="4946100" cy="2612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A little more expensive than adhesive type</a:t>
            </a:r>
            <a:endParaRPr sz="2000">
              <a:solidFill>
                <a:schemeClr val="dk2"/>
              </a:solidFill>
              <a:latin typeface="Proxima Nova"/>
              <a:ea typeface="Proxima Nova"/>
              <a:cs typeface="Proxima Nova"/>
              <a:sym typeface="Proxima Nova"/>
            </a:endParaRPr>
          </a:p>
          <a:p>
            <a:pPr indent="-355600" lvl="0" marL="457200" rtl="0" algn="l">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Harder to prepare</a:t>
            </a:r>
            <a:endParaRPr sz="2000">
              <a:solidFill>
                <a:schemeClr val="dk2"/>
              </a:solidFill>
              <a:latin typeface="Proxima Nova"/>
              <a:ea typeface="Proxima Nova"/>
              <a:cs typeface="Proxima Nova"/>
              <a:sym typeface="Proxima Nova"/>
            </a:endParaRPr>
          </a:p>
          <a:p>
            <a:pPr indent="457200" lvl="0" marL="0" rtl="0" algn="l">
              <a:lnSpc>
                <a:spcPct val="115000"/>
              </a:lnSpc>
              <a:spcBef>
                <a:spcPts val="0"/>
              </a:spcBef>
              <a:spcAft>
                <a:spcPts val="0"/>
              </a:spcAft>
              <a:buNone/>
            </a:pPr>
            <a:r>
              <a:rPr lang="en" sz="2000">
                <a:solidFill>
                  <a:schemeClr val="dk2"/>
                </a:solidFill>
                <a:latin typeface="Proxima Nova"/>
                <a:ea typeface="Proxima Nova"/>
                <a:cs typeface="Proxima Nova"/>
                <a:sym typeface="Proxima Nova"/>
              </a:rPr>
              <a:t>- gel application</a:t>
            </a:r>
            <a:endParaRPr sz="2000">
              <a:solidFill>
                <a:schemeClr val="dk2"/>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sz="2000">
                <a:solidFill>
                  <a:schemeClr val="dk2"/>
                </a:solidFill>
                <a:latin typeface="Proxima Nova"/>
                <a:ea typeface="Proxima Nova"/>
                <a:cs typeface="Proxima Nova"/>
                <a:sym typeface="Proxima Nova"/>
              </a:rPr>
              <a:t>- strap to hold the position </a:t>
            </a:r>
            <a:endParaRPr sz="20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lt1"/>
              </a:buClr>
              <a:buSzPts val="1800"/>
              <a:buFont typeface="Times New Roman"/>
              <a:buChar char="●"/>
            </a:pPr>
            <a:r>
              <a:rPr lang="en" sz="2000">
                <a:solidFill>
                  <a:schemeClr val="dk2"/>
                </a:solidFill>
                <a:latin typeface="Proxima Nova"/>
                <a:ea typeface="Proxima Nova"/>
                <a:cs typeface="Proxima Nova"/>
                <a:sym typeface="Proxima Nova"/>
              </a:rPr>
              <a:t>The conductive material is carbo</a:t>
            </a:r>
            <a:r>
              <a:rPr lang="en" sz="1800">
                <a:solidFill>
                  <a:schemeClr val="lt1"/>
                </a:solidFill>
                <a:latin typeface="Times New Roman"/>
                <a:ea typeface="Times New Roman"/>
                <a:cs typeface="Times New Roman"/>
                <a:sym typeface="Times New Roman"/>
              </a:rPr>
              <a:t>n.</a:t>
            </a:r>
            <a:endParaRPr sz="1800">
              <a:solidFill>
                <a:schemeClr val="lt1"/>
              </a:solidFill>
              <a:latin typeface="Times New Roman"/>
              <a:ea typeface="Times New Roman"/>
              <a:cs typeface="Times New Roman"/>
              <a:sym typeface="Times New Roman"/>
            </a:endParaRPr>
          </a:p>
        </p:txBody>
      </p:sp>
      <p:pic>
        <p:nvPicPr>
          <p:cNvPr id="369" name="Google Shape;369;p25"/>
          <p:cNvPicPr preferRelativeResize="0"/>
          <p:nvPr/>
        </p:nvPicPr>
        <p:blipFill>
          <a:blip r:embed="rId3">
            <a:alphaModFix/>
          </a:blip>
          <a:stretch>
            <a:fillRect/>
          </a:stretch>
        </p:blipFill>
        <p:spPr>
          <a:xfrm>
            <a:off x="5710675" y="1431525"/>
            <a:ext cx="2514650" cy="2280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3" name="Shape 373"/>
        <p:cNvGrpSpPr/>
        <p:nvPr/>
      </p:nvGrpSpPr>
      <p:grpSpPr>
        <a:xfrm>
          <a:off x="0" y="0"/>
          <a:ext cx="0" cy="0"/>
          <a:chOff x="0" y="0"/>
          <a:chExt cx="0" cy="0"/>
        </a:xfrm>
      </p:grpSpPr>
      <p:sp>
        <p:nvSpPr>
          <p:cNvPr id="374" name="Google Shape;374;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Electrodes - Sponge Electrode</a:t>
            </a:r>
            <a:endParaRPr/>
          </a:p>
        </p:txBody>
      </p:sp>
      <p:pic>
        <p:nvPicPr>
          <p:cNvPr id="375" name="Google Shape;375;p26"/>
          <p:cNvPicPr preferRelativeResize="0"/>
          <p:nvPr/>
        </p:nvPicPr>
        <p:blipFill>
          <a:blip r:embed="rId3">
            <a:alphaModFix/>
          </a:blip>
          <a:stretch>
            <a:fillRect/>
          </a:stretch>
        </p:blipFill>
        <p:spPr>
          <a:xfrm>
            <a:off x="5512654" y="1459650"/>
            <a:ext cx="2984121" cy="2517950"/>
          </a:xfrm>
          <a:prstGeom prst="rect">
            <a:avLst/>
          </a:prstGeom>
          <a:noFill/>
          <a:ln>
            <a:noFill/>
          </a:ln>
        </p:spPr>
      </p:pic>
      <p:sp>
        <p:nvSpPr>
          <p:cNvPr id="376" name="Google Shape;376;p26"/>
          <p:cNvSpPr txBox="1"/>
          <p:nvPr/>
        </p:nvSpPr>
        <p:spPr>
          <a:xfrm>
            <a:off x="4988988" y="3977600"/>
            <a:ext cx="4132200" cy="27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Times New Roman"/>
                <a:ea typeface="Times New Roman"/>
                <a:cs typeface="Times New Roman"/>
                <a:sym typeface="Times New Roman"/>
              </a:rPr>
              <a:t>http://soterixmedical.com/research/1x1/accessories/1x1-easypad</a:t>
            </a:r>
            <a:endParaRPr>
              <a:solidFill>
                <a:srgbClr val="FFFFFF"/>
              </a:solidFill>
            </a:endParaRPr>
          </a:p>
        </p:txBody>
      </p:sp>
      <p:sp>
        <p:nvSpPr>
          <p:cNvPr id="377" name="Google Shape;377;p26"/>
          <p:cNvSpPr txBox="1"/>
          <p:nvPr/>
        </p:nvSpPr>
        <p:spPr>
          <a:xfrm>
            <a:off x="404900" y="1459650"/>
            <a:ext cx="4690200" cy="2224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Sponge material to conduct electric current.</a:t>
            </a:r>
            <a:endParaRPr sz="2000">
              <a:solidFill>
                <a:schemeClr val="dk2"/>
              </a:solidFill>
              <a:latin typeface="Proxima Nova"/>
              <a:ea typeface="Proxima Nova"/>
              <a:cs typeface="Proxima Nova"/>
              <a:sym typeface="Proxima Nova"/>
            </a:endParaRPr>
          </a:p>
          <a:p>
            <a:pPr indent="-355600" lvl="0" marL="457200" rtl="0" algn="l">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Allows current flow on the hair.</a:t>
            </a:r>
            <a:endParaRPr sz="2000">
              <a:solidFill>
                <a:schemeClr val="dk2"/>
              </a:solidFill>
              <a:latin typeface="Proxima Nova"/>
              <a:ea typeface="Proxima Nova"/>
              <a:cs typeface="Proxima Nova"/>
              <a:sym typeface="Proxima Nova"/>
            </a:endParaRPr>
          </a:p>
          <a:p>
            <a:pPr indent="-355600" lvl="0" marL="457200" rtl="0" algn="l">
              <a:lnSpc>
                <a:spcPct val="115000"/>
              </a:lnSpc>
              <a:spcBef>
                <a:spcPts val="0"/>
              </a:spcBef>
              <a:spcAft>
                <a:spcPts val="0"/>
              </a:spcAft>
              <a:buClr>
                <a:schemeClr val="dk2"/>
              </a:buClr>
              <a:buSzPts val="2000"/>
              <a:buFont typeface="Proxima Nova"/>
              <a:buChar char="●"/>
            </a:pPr>
            <a:r>
              <a:rPr lang="en" sz="2000">
                <a:solidFill>
                  <a:schemeClr val="dk2"/>
                </a:solidFill>
                <a:latin typeface="Proxima Nova"/>
                <a:ea typeface="Proxima Nova"/>
                <a:cs typeface="Proxima Nova"/>
                <a:sym typeface="Proxima Nova"/>
              </a:rPr>
              <a:t>Requires a conductive rubber insert that is connected to the device</a:t>
            </a:r>
            <a:endParaRPr sz="2000">
              <a:solidFill>
                <a:schemeClr val="dk2"/>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Google Shape;382;p27"/>
          <p:cNvPicPr preferRelativeResize="0"/>
          <p:nvPr/>
        </p:nvPicPr>
        <p:blipFill>
          <a:blip r:embed="rId3">
            <a:alphaModFix/>
          </a:blip>
          <a:stretch>
            <a:fillRect/>
          </a:stretch>
        </p:blipFill>
        <p:spPr>
          <a:xfrm>
            <a:off x="134500" y="463754"/>
            <a:ext cx="2550300" cy="2137100"/>
          </a:xfrm>
          <a:prstGeom prst="rect">
            <a:avLst/>
          </a:prstGeom>
          <a:noFill/>
          <a:ln>
            <a:noFill/>
          </a:ln>
        </p:spPr>
      </p:pic>
      <p:pic>
        <p:nvPicPr>
          <p:cNvPr id="383" name="Google Shape;383;p27"/>
          <p:cNvPicPr preferRelativeResize="0"/>
          <p:nvPr/>
        </p:nvPicPr>
        <p:blipFill>
          <a:blip r:embed="rId4">
            <a:alphaModFix/>
          </a:blip>
          <a:stretch>
            <a:fillRect/>
          </a:stretch>
        </p:blipFill>
        <p:spPr>
          <a:xfrm>
            <a:off x="3056700" y="463750"/>
            <a:ext cx="2714763" cy="2087963"/>
          </a:xfrm>
          <a:prstGeom prst="rect">
            <a:avLst/>
          </a:prstGeom>
          <a:noFill/>
          <a:ln>
            <a:noFill/>
          </a:ln>
        </p:spPr>
      </p:pic>
      <p:pic>
        <p:nvPicPr>
          <p:cNvPr id="384" name="Google Shape;384;p27"/>
          <p:cNvPicPr preferRelativeResize="0"/>
          <p:nvPr/>
        </p:nvPicPr>
        <p:blipFill>
          <a:blip r:embed="rId5">
            <a:alphaModFix/>
          </a:blip>
          <a:stretch>
            <a:fillRect/>
          </a:stretch>
        </p:blipFill>
        <p:spPr>
          <a:xfrm>
            <a:off x="5988500" y="420699"/>
            <a:ext cx="2944200" cy="2055489"/>
          </a:xfrm>
          <a:prstGeom prst="rect">
            <a:avLst/>
          </a:prstGeom>
          <a:noFill/>
          <a:ln>
            <a:noFill/>
          </a:ln>
        </p:spPr>
      </p:pic>
      <p:sp>
        <p:nvSpPr>
          <p:cNvPr id="385" name="Google Shape;385;p27"/>
          <p:cNvSpPr txBox="1"/>
          <p:nvPr>
            <p:ph idx="4294967295" type="title"/>
          </p:nvPr>
        </p:nvSpPr>
        <p:spPr>
          <a:xfrm>
            <a:off x="134500" y="0"/>
            <a:ext cx="2809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Adhesive Electrode</a:t>
            </a:r>
            <a:endParaRPr sz="1800"/>
          </a:p>
        </p:txBody>
      </p:sp>
      <p:sp>
        <p:nvSpPr>
          <p:cNvPr id="386" name="Google Shape;386;p27"/>
          <p:cNvSpPr txBox="1"/>
          <p:nvPr>
            <p:ph idx="4294967295" type="title"/>
          </p:nvPr>
        </p:nvSpPr>
        <p:spPr>
          <a:xfrm>
            <a:off x="134550" y="2600850"/>
            <a:ext cx="2550300" cy="2506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Proxima Nova"/>
              <a:buChar char="●"/>
            </a:pPr>
            <a:r>
              <a:rPr b="0" lang="en" sz="1400">
                <a:latin typeface="Proxima Nova"/>
                <a:ea typeface="Proxima Nova"/>
                <a:cs typeface="Proxima Nova"/>
                <a:sym typeface="Proxima Nova"/>
              </a:rPr>
              <a:t>Cheapest type</a:t>
            </a:r>
            <a:endParaRPr b="0" sz="1400">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b="0" lang="en" sz="1400">
                <a:latin typeface="Proxima Nova"/>
                <a:ea typeface="Proxima Nova"/>
                <a:cs typeface="Proxima Nova"/>
                <a:sym typeface="Proxima Nova"/>
              </a:rPr>
              <a:t>Easy to prepare</a:t>
            </a:r>
            <a:endParaRPr b="0" sz="1400">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b="0" lang="en" sz="1400">
                <a:latin typeface="Proxima Nova"/>
                <a:ea typeface="Proxima Nova"/>
                <a:cs typeface="Proxima Nova"/>
                <a:sym typeface="Proxima Nova"/>
              </a:rPr>
              <a:t>The conductive material could be carbon.</a:t>
            </a:r>
            <a:endParaRPr b="0" sz="1400">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b="0" lang="en" sz="1400">
                <a:latin typeface="Proxima Nova"/>
                <a:ea typeface="Proxima Nova"/>
                <a:cs typeface="Proxima Nova"/>
                <a:sym typeface="Proxima Nova"/>
              </a:rPr>
              <a:t>This type of electrode is designed for direct skin contact for montages including the forehead, or for bald individuals.</a:t>
            </a:r>
            <a:endParaRPr b="0" sz="1400">
              <a:latin typeface="Proxima Nova"/>
              <a:ea typeface="Proxima Nova"/>
              <a:cs typeface="Proxima Nova"/>
              <a:sym typeface="Proxima Nova"/>
            </a:endParaRPr>
          </a:p>
          <a:p>
            <a:pPr indent="0" lvl="0" marL="0" rtl="0" algn="l">
              <a:spcBef>
                <a:spcPts val="0"/>
              </a:spcBef>
              <a:spcAft>
                <a:spcPts val="0"/>
              </a:spcAft>
              <a:buNone/>
            </a:pPr>
            <a:r>
              <a:t/>
            </a:r>
            <a:endParaRPr sz="1400">
              <a:latin typeface="Proxima Nova"/>
              <a:ea typeface="Proxima Nova"/>
              <a:cs typeface="Proxima Nova"/>
              <a:sym typeface="Proxima Nova"/>
            </a:endParaRPr>
          </a:p>
        </p:txBody>
      </p:sp>
      <p:sp>
        <p:nvSpPr>
          <p:cNvPr id="387" name="Google Shape;387;p27"/>
          <p:cNvSpPr txBox="1"/>
          <p:nvPr>
            <p:ph idx="4294967295" type="title"/>
          </p:nvPr>
        </p:nvSpPr>
        <p:spPr>
          <a:xfrm>
            <a:off x="3001550" y="2600850"/>
            <a:ext cx="2809500" cy="2402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Proxima Nova"/>
              <a:buChar char="●"/>
            </a:pPr>
            <a:r>
              <a:rPr b="0" lang="en" sz="1400">
                <a:latin typeface="Proxima Nova"/>
                <a:ea typeface="Proxima Nova"/>
                <a:cs typeface="Proxima Nova"/>
                <a:sym typeface="Proxima Nova"/>
              </a:rPr>
              <a:t>M</a:t>
            </a:r>
            <a:r>
              <a:rPr b="0" lang="en" sz="1400">
                <a:latin typeface="Proxima Nova"/>
                <a:ea typeface="Proxima Nova"/>
                <a:cs typeface="Proxima Nova"/>
                <a:sym typeface="Proxima Nova"/>
              </a:rPr>
              <a:t>ost expensive type of electrode</a:t>
            </a:r>
            <a:endParaRPr b="0" sz="1400">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b="0" lang="en" sz="1400">
                <a:latin typeface="Proxima Nova"/>
                <a:ea typeface="Proxima Nova"/>
                <a:cs typeface="Proxima Nova"/>
                <a:sym typeface="Proxima Nova"/>
              </a:rPr>
              <a:t>Harder to prepare</a:t>
            </a:r>
            <a:endParaRPr b="0" sz="1400">
              <a:latin typeface="Proxima Nova"/>
              <a:ea typeface="Proxima Nova"/>
              <a:cs typeface="Proxima Nova"/>
              <a:sym typeface="Proxima Nova"/>
            </a:endParaRPr>
          </a:p>
          <a:p>
            <a:pPr indent="457200" lvl="0" marL="0" rtl="0" algn="l">
              <a:lnSpc>
                <a:spcPct val="115000"/>
              </a:lnSpc>
              <a:spcBef>
                <a:spcPts val="0"/>
              </a:spcBef>
              <a:spcAft>
                <a:spcPts val="0"/>
              </a:spcAft>
              <a:buClr>
                <a:srgbClr val="000000"/>
              </a:buClr>
              <a:buSzPts val="1100"/>
              <a:buFont typeface="Arial"/>
              <a:buNone/>
            </a:pPr>
            <a:r>
              <a:rPr b="0" lang="en" sz="1400">
                <a:latin typeface="Proxima Nova"/>
                <a:ea typeface="Proxima Nova"/>
                <a:cs typeface="Proxima Nova"/>
                <a:sym typeface="Proxima Nova"/>
              </a:rPr>
              <a:t>- highest impedance</a:t>
            </a:r>
            <a:endParaRPr b="0" sz="1400">
              <a:latin typeface="Proxima Nova"/>
              <a:ea typeface="Proxima Nova"/>
              <a:cs typeface="Proxima Nova"/>
              <a:sym typeface="Proxima Nova"/>
            </a:endParaRPr>
          </a:p>
          <a:p>
            <a:pPr indent="457200" lvl="0" marL="0" rtl="0" algn="l">
              <a:lnSpc>
                <a:spcPct val="115000"/>
              </a:lnSpc>
              <a:spcBef>
                <a:spcPts val="0"/>
              </a:spcBef>
              <a:spcAft>
                <a:spcPts val="0"/>
              </a:spcAft>
              <a:buClr>
                <a:srgbClr val="000000"/>
              </a:buClr>
              <a:buSzPts val="1100"/>
              <a:buFont typeface="Arial"/>
              <a:buNone/>
            </a:pPr>
            <a:r>
              <a:rPr b="0" lang="en" sz="1400">
                <a:latin typeface="Proxima Nova"/>
                <a:ea typeface="Proxima Nova"/>
                <a:cs typeface="Proxima Nova"/>
                <a:sym typeface="Proxima Nova"/>
              </a:rPr>
              <a:t>- gel application</a:t>
            </a:r>
            <a:endParaRPr b="0" sz="1400">
              <a:latin typeface="Proxima Nova"/>
              <a:ea typeface="Proxima Nova"/>
              <a:cs typeface="Proxima Nova"/>
              <a:sym typeface="Proxima Nova"/>
            </a:endParaRPr>
          </a:p>
          <a:p>
            <a:pPr indent="0" lvl="0" marL="457200" rtl="0" algn="l">
              <a:lnSpc>
                <a:spcPct val="115000"/>
              </a:lnSpc>
              <a:spcBef>
                <a:spcPts val="0"/>
              </a:spcBef>
              <a:spcAft>
                <a:spcPts val="0"/>
              </a:spcAft>
              <a:buClr>
                <a:srgbClr val="000000"/>
              </a:buClr>
              <a:buSzPts val="1100"/>
              <a:buFont typeface="Arial"/>
              <a:buNone/>
            </a:pPr>
            <a:r>
              <a:rPr b="0" lang="en" sz="1400">
                <a:latin typeface="Proxima Nova"/>
                <a:ea typeface="Proxima Nova"/>
                <a:cs typeface="Proxima Nova"/>
                <a:sym typeface="Proxima Nova"/>
              </a:rPr>
              <a:t>- strap to hold the position </a:t>
            </a:r>
            <a:endParaRPr b="0" sz="1400">
              <a:latin typeface="Proxima Nova"/>
              <a:ea typeface="Proxima Nova"/>
              <a:cs typeface="Proxima Nova"/>
              <a:sym typeface="Proxima Nova"/>
            </a:endParaRPr>
          </a:p>
          <a:p>
            <a:pPr indent="-317500" lvl="0" marL="457200" rtl="0" algn="l">
              <a:lnSpc>
                <a:spcPct val="115000"/>
              </a:lnSpc>
              <a:spcBef>
                <a:spcPts val="0"/>
              </a:spcBef>
              <a:spcAft>
                <a:spcPts val="0"/>
              </a:spcAft>
              <a:buClr>
                <a:schemeClr val="lt1"/>
              </a:buClr>
              <a:buSzPts val="1400"/>
              <a:buFont typeface="Times New Roman"/>
              <a:buChar char="●"/>
            </a:pPr>
            <a:r>
              <a:rPr b="0" lang="en" sz="1400">
                <a:latin typeface="Proxima Nova"/>
                <a:ea typeface="Proxima Nova"/>
                <a:cs typeface="Proxima Nova"/>
                <a:sym typeface="Proxima Nova"/>
              </a:rPr>
              <a:t>- the conductive material is carbon</a:t>
            </a:r>
            <a:r>
              <a:rPr b="0" lang="en" sz="1400">
                <a:solidFill>
                  <a:schemeClr val="lt1"/>
                </a:solidFill>
                <a:latin typeface="Proxima Nova"/>
                <a:ea typeface="Proxima Nova"/>
                <a:cs typeface="Proxima Nova"/>
                <a:sym typeface="Proxima Nova"/>
              </a:rPr>
              <a:t>.</a:t>
            </a:r>
            <a:endParaRPr b="0" sz="1400">
              <a:solidFill>
                <a:schemeClr val="lt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b="0" sz="1400">
              <a:latin typeface="Proxima Nova"/>
              <a:ea typeface="Proxima Nova"/>
              <a:cs typeface="Proxima Nova"/>
              <a:sym typeface="Proxima Nova"/>
            </a:endParaRPr>
          </a:p>
          <a:p>
            <a:pPr indent="0" lvl="0" marL="0" rtl="0" algn="l">
              <a:spcBef>
                <a:spcPts val="0"/>
              </a:spcBef>
              <a:spcAft>
                <a:spcPts val="0"/>
              </a:spcAft>
              <a:buNone/>
            </a:pPr>
            <a:r>
              <a:t/>
            </a:r>
            <a:endParaRPr sz="1400">
              <a:latin typeface="Proxima Nova"/>
              <a:ea typeface="Proxima Nova"/>
              <a:cs typeface="Proxima Nova"/>
              <a:sym typeface="Proxima Nova"/>
            </a:endParaRPr>
          </a:p>
        </p:txBody>
      </p:sp>
      <p:sp>
        <p:nvSpPr>
          <p:cNvPr id="388" name="Google Shape;388;p27"/>
          <p:cNvSpPr txBox="1"/>
          <p:nvPr>
            <p:ph idx="4294967295" type="title"/>
          </p:nvPr>
        </p:nvSpPr>
        <p:spPr>
          <a:xfrm>
            <a:off x="5920650" y="2780575"/>
            <a:ext cx="3223500" cy="9993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Proxima Nova"/>
              <a:buChar char="●"/>
            </a:pPr>
            <a:r>
              <a:rPr b="0" lang="en" sz="1400">
                <a:latin typeface="Proxima Nova"/>
                <a:ea typeface="Proxima Nova"/>
                <a:cs typeface="Proxima Nova"/>
                <a:sym typeface="Proxima Nova"/>
              </a:rPr>
              <a:t>Sponge material to conduct electric current.</a:t>
            </a:r>
            <a:endParaRPr b="0" sz="1400">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b="0" lang="en" sz="1400">
                <a:latin typeface="Proxima Nova"/>
                <a:ea typeface="Proxima Nova"/>
                <a:cs typeface="Proxima Nova"/>
                <a:sym typeface="Proxima Nova"/>
              </a:rPr>
              <a:t>Allows current flow on the hair.</a:t>
            </a:r>
            <a:endParaRPr b="0" sz="1400">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2"/>
              </a:buClr>
              <a:buSzPts val="1400"/>
              <a:buFont typeface="Proxima Nova"/>
              <a:buChar char="●"/>
            </a:pPr>
            <a:r>
              <a:rPr b="0" lang="en" sz="1400">
                <a:latin typeface="Proxima Nova"/>
                <a:ea typeface="Proxima Nova"/>
                <a:cs typeface="Proxima Nova"/>
                <a:sym typeface="Proxima Nova"/>
              </a:rPr>
              <a:t>Requires a conductive rubber insert that is connected to the device</a:t>
            </a:r>
            <a:endParaRPr b="0" sz="1400">
              <a:latin typeface="Proxima Nova"/>
              <a:ea typeface="Proxima Nova"/>
              <a:cs typeface="Proxima Nova"/>
              <a:sym typeface="Proxima Nova"/>
            </a:endParaRPr>
          </a:p>
        </p:txBody>
      </p:sp>
      <p:sp>
        <p:nvSpPr>
          <p:cNvPr id="389" name="Google Shape;389;p27"/>
          <p:cNvSpPr txBox="1"/>
          <p:nvPr/>
        </p:nvSpPr>
        <p:spPr>
          <a:xfrm>
            <a:off x="-2000" y="-10750"/>
            <a:ext cx="2944200" cy="514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txBox="1"/>
          <p:nvPr/>
        </p:nvSpPr>
        <p:spPr>
          <a:xfrm>
            <a:off x="2941975" y="-10750"/>
            <a:ext cx="2944200" cy="514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txBox="1"/>
          <p:nvPr/>
        </p:nvSpPr>
        <p:spPr>
          <a:xfrm>
            <a:off x="5885975" y="-10750"/>
            <a:ext cx="3223500" cy="5143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txBox="1"/>
          <p:nvPr>
            <p:ph idx="4294967295" type="title"/>
          </p:nvPr>
        </p:nvSpPr>
        <p:spPr>
          <a:xfrm>
            <a:off x="3061500" y="0"/>
            <a:ext cx="2809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Carbon</a:t>
            </a:r>
            <a:r>
              <a:rPr lang="en" sz="1800"/>
              <a:t> Electrode</a:t>
            </a:r>
            <a:endParaRPr sz="1800"/>
          </a:p>
        </p:txBody>
      </p:sp>
      <p:sp>
        <p:nvSpPr>
          <p:cNvPr id="393" name="Google Shape;393;p27"/>
          <p:cNvSpPr txBox="1"/>
          <p:nvPr>
            <p:ph idx="4294967295" type="title"/>
          </p:nvPr>
        </p:nvSpPr>
        <p:spPr>
          <a:xfrm>
            <a:off x="6055850" y="0"/>
            <a:ext cx="2809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Sponge</a:t>
            </a:r>
            <a:r>
              <a:rPr lang="en" sz="1800"/>
              <a:t> Electrode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7" name="Shape 397"/>
        <p:cNvGrpSpPr/>
        <p:nvPr/>
      </p:nvGrpSpPr>
      <p:grpSpPr>
        <a:xfrm>
          <a:off x="0" y="0"/>
          <a:ext cx="0" cy="0"/>
          <a:chOff x="0" y="0"/>
          <a:chExt cx="0" cy="0"/>
        </a:xfrm>
      </p:grpSpPr>
      <p:sp>
        <p:nvSpPr>
          <p:cNvPr id="398" name="Google Shape;398;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Iontophoresis</a:t>
            </a:r>
            <a:endParaRPr/>
          </a:p>
        </p:txBody>
      </p:sp>
      <p:sp>
        <p:nvSpPr>
          <p:cNvPr id="399" name="Google Shape;399;p28"/>
          <p:cNvSpPr txBox="1"/>
          <p:nvPr>
            <p:ph idx="1" type="body"/>
          </p:nvPr>
        </p:nvSpPr>
        <p:spPr>
          <a:xfrm>
            <a:off x="215400" y="1375700"/>
            <a:ext cx="43566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Notably Iontophoresis devices like the IontoPatch® present a noteworthy solution to the problem of applying electric current to human skin. </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This device uses a small battery to provide a unregulated but relatively constant voltage on the skin to deliver drugs transdermally.</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Others examples are- Body med, Active tek and I-Bresis patch.</a:t>
            </a:r>
            <a:endParaRPr sz="1800">
              <a:latin typeface="Proxima Nova"/>
              <a:ea typeface="Proxima Nova"/>
              <a:cs typeface="Proxima Nova"/>
              <a:sym typeface="Proxima Nova"/>
            </a:endParaRPr>
          </a:p>
        </p:txBody>
      </p:sp>
      <p:pic>
        <p:nvPicPr>
          <p:cNvPr id="400" name="Google Shape;400;p28"/>
          <p:cNvPicPr preferRelativeResize="0"/>
          <p:nvPr/>
        </p:nvPicPr>
        <p:blipFill>
          <a:blip r:embed="rId3">
            <a:alphaModFix/>
          </a:blip>
          <a:stretch>
            <a:fillRect/>
          </a:stretch>
        </p:blipFill>
        <p:spPr>
          <a:xfrm>
            <a:off x="4903525" y="1113150"/>
            <a:ext cx="3819000" cy="3273425"/>
          </a:xfrm>
          <a:prstGeom prst="rect">
            <a:avLst/>
          </a:prstGeom>
          <a:noFill/>
          <a:ln>
            <a:noFill/>
          </a:ln>
        </p:spPr>
      </p:pic>
      <p:sp>
        <p:nvSpPr>
          <p:cNvPr id="401" name="Google Shape;401;p28"/>
          <p:cNvSpPr txBox="1"/>
          <p:nvPr/>
        </p:nvSpPr>
        <p:spPr>
          <a:xfrm>
            <a:off x="4951925" y="4386575"/>
            <a:ext cx="3641100" cy="6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rPr>
              <a:t>http://www.iontopatch.com/device.html?fbclid=IwAR06i6e6AbVL3-DXtS2AmJJ1UWTT3mbXqUSO0zvm7ziTf7nfbctIovuJ38I</a:t>
            </a:r>
            <a:endParaRPr sz="10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EEG Electrode Locator Headgear</a:t>
            </a:r>
            <a:endParaRPr/>
          </a:p>
        </p:txBody>
      </p:sp>
      <p:sp>
        <p:nvSpPr>
          <p:cNvPr id="407" name="Google Shape;407;p29"/>
          <p:cNvSpPr txBox="1"/>
          <p:nvPr>
            <p:ph idx="1" type="body"/>
          </p:nvPr>
        </p:nvSpPr>
        <p:spPr>
          <a:xfrm>
            <a:off x="0" y="1307850"/>
            <a:ext cx="4917000" cy="266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Portable EEG Electrode Locator Headgear, includes an elastic stretchable cap that is connected to EEG electrode locators on the inside </a:t>
            </a:r>
            <a:r>
              <a:rPr lang="en">
                <a:latin typeface="Proxima Nova"/>
                <a:ea typeface="Proxima Nova"/>
                <a:cs typeface="Proxima Nova"/>
                <a:sym typeface="Proxima Nova"/>
              </a:rPr>
              <a:t>[1]</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The EEG electrode locators are connected to straps that can be repositioned depending on the areas that are targeted. </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Times New Roman"/>
              <a:buChar char="●"/>
            </a:pPr>
            <a:r>
              <a:rPr lang="en" sz="1800">
                <a:latin typeface="Proxima Nova"/>
                <a:ea typeface="Proxima Nova"/>
                <a:cs typeface="Proxima Nova"/>
                <a:sym typeface="Proxima Nova"/>
              </a:rPr>
              <a:t>The device also comes with an optional plunger assembly that can be used to part the hair for preparation for electrode placement</a:t>
            </a:r>
            <a:r>
              <a:rPr lang="en" sz="1800">
                <a:latin typeface="Times New Roman"/>
                <a:ea typeface="Times New Roman"/>
                <a:cs typeface="Times New Roman"/>
                <a:sym typeface="Times New Roman"/>
              </a:rPr>
              <a:t>. </a:t>
            </a:r>
            <a:br>
              <a:rPr lang="e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p:txBody>
      </p:sp>
      <p:pic>
        <p:nvPicPr>
          <p:cNvPr id="408" name="Google Shape;408;p29"/>
          <p:cNvPicPr preferRelativeResize="0"/>
          <p:nvPr/>
        </p:nvPicPr>
        <p:blipFill>
          <a:blip r:embed="rId3">
            <a:alphaModFix/>
          </a:blip>
          <a:stretch>
            <a:fillRect/>
          </a:stretch>
        </p:blipFill>
        <p:spPr>
          <a:xfrm>
            <a:off x="5330325" y="1398825"/>
            <a:ext cx="3352900" cy="3352900"/>
          </a:xfrm>
          <a:prstGeom prst="rect">
            <a:avLst/>
          </a:prstGeom>
          <a:noFill/>
          <a:ln>
            <a:noFill/>
          </a:ln>
        </p:spPr>
      </p:pic>
      <p:sp>
        <p:nvSpPr>
          <p:cNvPr id="409" name="Google Shape;409;p29"/>
          <p:cNvSpPr txBox="1"/>
          <p:nvPr/>
        </p:nvSpPr>
        <p:spPr>
          <a:xfrm>
            <a:off x="5330325" y="4751725"/>
            <a:ext cx="3352800" cy="34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https://bio-medical.com/accessories/eeg-caps.html</a:t>
            </a:r>
            <a:endParaRPr sz="1000"/>
          </a:p>
        </p:txBody>
      </p:sp>
      <p:sp>
        <p:nvSpPr>
          <p:cNvPr id="410" name="Google Shape;410;p29"/>
          <p:cNvSpPr txBox="1"/>
          <p:nvPr/>
        </p:nvSpPr>
        <p:spPr>
          <a:xfrm>
            <a:off x="124375" y="4786225"/>
            <a:ext cx="5205900" cy="27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FFFFFF"/>
                </a:solidFill>
                <a:latin typeface="Times New Roman"/>
                <a:ea typeface="Times New Roman"/>
                <a:cs typeface="Times New Roman"/>
                <a:sym typeface="Times New Roman"/>
              </a:rPr>
              <a:t>[1] Levendowski, Daniel, et al. </a:t>
            </a:r>
            <a:r>
              <a:rPr i="1" lang="en" sz="800">
                <a:solidFill>
                  <a:srgbClr val="FFFFFF"/>
                </a:solidFill>
                <a:latin typeface="Times New Roman"/>
                <a:ea typeface="Times New Roman"/>
                <a:cs typeface="Times New Roman"/>
                <a:sym typeface="Times New Roman"/>
              </a:rPr>
              <a:t>Portable EEG Electrode Locator Headgear</a:t>
            </a:r>
            <a:r>
              <a:rPr lang="en" sz="800">
                <a:solidFill>
                  <a:srgbClr val="FFFFFF"/>
                </a:solidFill>
                <a:latin typeface="Times New Roman"/>
                <a:ea typeface="Times New Roman"/>
                <a:cs typeface="Times New Roman"/>
                <a:sym typeface="Times New Roman"/>
              </a:rPr>
              <a:t>. Patent No. US20020029005A1. 7 Mar. 2002</a:t>
            </a:r>
            <a:r>
              <a:rPr lang="en" sz="900">
                <a:solidFill>
                  <a:srgbClr val="FFFFFF"/>
                </a:solidFill>
                <a:latin typeface="Times New Roman"/>
                <a:ea typeface="Times New Roman"/>
                <a:cs typeface="Times New Roman"/>
                <a:sym typeface="Times New Roman"/>
              </a:rPr>
              <a:t>.</a:t>
            </a:r>
            <a:endParaRPr sz="9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EEG Electrode Locator Headgear Patent</a:t>
            </a:r>
            <a:endParaRPr/>
          </a:p>
        </p:txBody>
      </p:sp>
      <p:sp>
        <p:nvSpPr>
          <p:cNvPr id="416" name="Google Shape;416;p30"/>
          <p:cNvSpPr txBox="1"/>
          <p:nvPr>
            <p:ph idx="1" type="body"/>
          </p:nvPr>
        </p:nvSpPr>
        <p:spPr>
          <a:xfrm>
            <a:off x="483475" y="1236200"/>
            <a:ext cx="4696200" cy="333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Headgear has adjustable straps to correctly place electrodes </a:t>
            </a:r>
            <a:endParaRPr sz="1800">
              <a:latin typeface="Proxima Nova"/>
              <a:ea typeface="Proxima Nova"/>
              <a:cs typeface="Proxima Nova"/>
              <a:sym typeface="Proxima Nova"/>
            </a:endParaRPr>
          </a:p>
          <a:p>
            <a:pPr indent="-342900" lvl="1" marL="914400" rtl="0" algn="l">
              <a:spcBef>
                <a:spcPts val="0"/>
              </a:spcBef>
              <a:spcAft>
                <a:spcPts val="0"/>
              </a:spcAft>
              <a:buSzPts val="1800"/>
              <a:buFont typeface="Proxima Nova"/>
              <a:buChar char="○"/>
            </a:pPr>
            <a:r>
              <a:rPr lang="en" sz="1800">
                <a:latin typeface="Proxima Nova"/>
                <a:ea typeface="Proxima Nova"/>
                <a:cs typeface="Proxima Nova"/>
                <a:sym typeface="Proxima Nova"/>
              </a:rPr>
              <a:t>Cons: if the device has too many adjustable options it is less convenient to use and setup </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Headgear is </a:t>
            </a:r>
            <a:r>
              <a:rPr lang="en" sz="1800">
                <a:latin typeface="Proxima Nova"/>
                <a:ea typeface="Proxima Nova"/>
                <a:cs typeface="Proxima Nova"/>
                <a:sym typeface="Proxima Nova"/>
              </a:rPr>
              <a:t>collapsible</a:t>
            </a:r>
            <a:r>
              <a:rPr lang="en" sz="1800">
                <a:latin typeface="Proxima Nova"/>
                <a:ea typeface="Proxima Nova"/>
                <a:cs typeface="Proxima Nova"/>
                <a:sym typeface="Proxima Nova"/>
              </a:rPr>
              <a:t> and portable, it can be made of sterilizable plastics </a:t>
            </a:r>
            <a:r>
              <a:rPr lang="en">
                <a:latin typeface="Proxima Nova"/>
                <a:ea typeface="Proxima Nova"/>
                <a:cs typeface="Proxima Nova"/>
                <a:sym typeface="Proxima Nova"/>
              </a:rPr>
              <a:t>[1]</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A thin flexible plastic with plastic fasteners could be cheap and </a:t>
            </a:r>
            <a:r>
              <a:rPr lang="en" sz="1800">
                <a:latin typeface="Proxima Nova"/>
                <a:ea typeface="Proxima Nova"/>
                <a:cs typeface="Proxima Nova"/>
                <a:sym typeface="Proxima Nova"/>
              </a:rPr>
              <a:t>disposable</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pic>
        <p:nvPicPr>
          <p:cNvPr id="417" name="Google Shape;417;p30"/>
          <p:cNvPicPr preferRelativeResize="0"/>
          <p:nvPr/>
        </p:nvPicPr>
        <p:blipFill>
          <a:blip r:embed="rId3">
            <a:alphaModFix/>
          </a:blip>
          <a:stretch>
            <a:fillRect/>
          </a:stretch>
        </p:blipFill>
        <p:spPr>
          <a:xfrm rot="5400000">
            <a:off x="5805963" y="626213"/>
            <a:ext cx="2371725" cy="3429000"/>
          </a:xfrm>
          <a:prstGeom prst="rect">
            <a:avLst/>
          </a:prstGeom>
          <a:noFill/>
          <a:ln>
            <a:noFill/>
          </a:ln>
        </p:spPr>
      </p:pic>
      <p:sp>
        <p:nvSpPr>
          <p:cNvPr id="418" name="Google Shape;418;p30"/>
          <p:cNvSpPr txBox="1"/>
          <p:nvPr/>
        </p:nvSpPr>
        <p:spPr>
          <a:xfrm>
            <a:off x="5353525" y="3374175"/>
            <a:ext cx="3429000" cy="5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https://patents.google.com/patent/US20020029005A1/en?q=(headgear)&amp;q=(electrodes)&amp;status=APPLICATION&amp;oq=(headgear)+(electrodes)+status:APPLICATION</a:t>
            </a:r>
            <a:endParaRPr sz="1200">
              <a:latin typeface="Roboto"/>
              <a:ea typeface="Roboto"/>
              <a:cs typeface="Roboto"/>
              <a:sym typeface="Roboto"/>
            </a:endParaRPr>
          </a:p>
          <a:p>
            <a:pPr indent="0" lvl="0" marL="0" rtl="0" algn="l">
              <a:spcBef>
                <a:spcPts val="0"/>
              </a:spcBef>
              <a:spcAft>
                <a:spcPts val="0"/>
              </a:spcAft>
              <a:buNone/>
            </a:pPr>
            <a:r>
              <a:t/>
            </a:r>
            <a:endParaRPr/>
          </a:p>
        </p:txBody>
      </p:sp>
      <p:sp>
        <p:nvSpPr>
          <p:cNvPr id="419" name="Google Shape;419;p30"/>
          <p:cNvSpPr txBox="1"/>
          <p:nvPr/>
        </p:nvSpPr>
        <p:spPr>
          <a:xfrm>
            <a:off x="591825" y="4637750"/>
            <a:ext cx="7995000" cy="33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Times New Roman"/>
                <a:ea typeface="Times New Roman"/>
                <a:cs typeface="Times New Roman"/>
                <a:sym typeface="Times New Roman"/>
              </a:rPr>
              <a:t>[1] Levendowski, Daniel, et al. </a:t>
            </a:r>
            <a:r>
              <a:rPr i="1" lang="en" sz="1200">
                <a:solidFill>
                  <a:schemeClr val="lt1"/>
                </a:solidFill>
                <a:latin typeface="Times New Roman"/>
                <a:ea typeface="Times New Roman"/>
                <a:cs typeface="Times New Roman"/>
                <a:sym typeface="Times New Roman"/>
              </a:rPr>
              <a:t>Portable EEG Electrode Locator Headgear</a:t>
            </a:r>
            <a:r>
              <a:rPr lang="en" sz="1200">
                <a:solidFill>
                  <a:schemeClr val="lt1"/>
                </a:solidFill>
                <a:latin typeface="Times New Roman"/>
                <a:ea typeface="Times New Roman"/>
                <a:cs typeface="Times New Roman"/>
                <a:sym typeface="Times New Roman"/>
              </a:rPr>
              <a:t>. Patent No. US20020029005A1. 7 Mar. 2002.</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3" name="Shape 423"/>
        <p:cNvGrpSpPr/>
        <p:nvPr/>
      </p:nvGrpSpPr>
      <p:grpSpPr>
        <a:xfrm>
          <a:off x="0" y="0"/>
          <a:ext cx="0" cy="0"/>
          <a:chOff x="0" y="0"/>
          <a:chExt cx="0" cy="0"/>
        </a:xfrm>
      </p:grpSpPr>
      <p:sp>
        <p:nvSpPr>
          <p:cNvPr id="424" name="Google Shape;424;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Soterix Medical 1x1 system</a:t>
            </a:r>
            <a:endParaRPr/>
          </a:p>
        </p:txBody>
      </p:sp>
      <p:pic>
        <p:nvPicPr>
          <p:cNvPr id="425" name="Google Shape;425;p31"/>
          <p:cNvPicPr preferRelativeResize="0"/>
          <p:nvPr/>
        </p:nvPicPr>
        <p:blipFill>
          <a:blip r:embed="rId3">
            <a:alphaModFix/>
          </a:blip>
          <a:stretch>
            <a:fillRect/>
          </a:stretch>
        </p:blipFill>
        <p:spPr>
          <a:xfrm>
            <a:off x="425000" y="1411575"/>
            <a:ext cx="4473550" cy="3167400"/>
          </a:xfrm>
          <a:prstGeom prst="rect">
            <a:avLst/>
          </a:prstGeom>
          <a:noFill/>
          <a:ln>
            <a:noFill/>
          </a:ln>
        </p:spPr>
      </p:pic>
      <p:sp>
        <p:nvSpPr>
          <p:cNvPr id="426" name="Google Shape;426;p31"/>
          <p:cNvSpPr txBox="1"/>
          <p:nvPr/>
        </p:nvSpPr>
        <p:spPr>
          <a:xfrm>
            <a:off x="5122975" y="1541600"/>
            <a:ext cx="3944700" cy="3285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This is a complete and modular system for conducting a variety of tDCS montages using the headgear. The circuit it comes with is also fully featured.</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Our Project will may try to adopt the simple design of the headgear, but reduce the number of options available for headgear positioning. The circuit that will be used will also be less fully featured.</a:t>
            </a:r>
            <a:endParaRPr sz="1800">
              <a:solidFill>
                <a:schemeClr val="dk2"/>
              </a:solidFill>
              <a:latin typeface="Proxima Nova"/>
              <a:ea typeface="Proxima Nova"/>
              <a:cs typeface="Proxima Nova"/>
              <a:sym typeface="Proxima Nova"/>
            </a:endParaRPr>
          </a:p>
        </p:txBody>
      </p:sp>
      <p:sp>
        <p:nvSpPr>
          <p:cNvPr id="427" name="Google Shape;427;p31"/>
          <p:cNvSpPr txBox="1"/>
          <p:nvPr/>
        </p:nvSpPr>
        <p:spPr>
          <a:xfrm>
            <a:off x="486175" y="4625076"/>
            <a:ext cx="43512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https://soterixmedical.com/research/1x1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ctrTitle"/>
          </p:nvPr>
        </p:nvSpPr>
        <p:spPr>
          <a:xfrm>
            <a:off x="3544350" y="1585600"/>
            <a:ext cx="5017500" cy="157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1" name="Shape 431"/>
        <p:cNvGrpSpPr/>
        <p:nvPr/>
      </p:nvGrpSpPr>
      <p:grpSpPr>
        <a:xfrm>
          <a:off x="0" y="0"/>
          <a:ext cx="0" cy="0"/>
          <a:chOff x="0" y="0"/>
          <a:chExt cx="0" cy="0"/>
        </a:xfrm>
      </p:grpSpPr>
      <p:sp>
        <p:nvSpPr>
          <p:cNvPr id="432" name="Google Shape;432;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White Market tDCS devices </a:t>
            </a:r>
            <a:endParaRPr/>
          </a:p>
        </p:txBody>
      </p:sp>
      <p:sp>
        <p:nvSpPr>
          <p:cNvPr id="433" name="Google Shape;433;p32"/>
          <p:cNvSpPr txBox="1"/>
          <p:nvPr>
            <p:ph idx="1" type="body"/>
          </p:nvPr>
        </p:nvSpPr>
        <p:spPr>
          <a:xfrm>
            <a:off x="4467900" y="1175425"/>
            <a:ext cx="4676100" cy="3027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These devices are similar in formfactor and design as the Soterix system. </a:t>
            </a:r>
            <a:endParaRPr sz="1800"/>
          </a:p>
          <a:p>
            <a:pPr indent="-342900" lvl="0" marL="457200" rtl="0" algn="l">
              <a:spcBef>
                <a:spcPts val="0"/>
              </a:spcBef>
              <a:spcAft>
                <a:spcPts val="0"/>
              </a:spcAft>
              <a:buSzPts val="1800"/>
              <a:buChar char="●"/>
            </a:pPr>
            <a:r>
              <a:rPr lang="en" sz="1800"/>
              <a:t>Some notable differences are in cost (typically around 30 dollars) and the fact that there are much fewer features.</a:t>
            </a:r>
            <a:endParaRPr sz="1800"/>
          </a:p>
          <a:p>
            <a:pPr indent="-342900" lvl="0" marL="457200" rtl="0" algn="l">
              <a:spcBef>
                <a:spcPts val="0"/>
              </a:spcBef>
              <a:spcAft>
                <a:spcPts val="0"/>
              </a:spcAft>
              <a:buSzPts val="1800"/>
              <a:buChar char="●"/>
            </a:pPr>
            <a:r>
              <a:rPr lang="en" sz="1800"/>
              <a:t>These devices are made in china, the quality control is probably not trustworthy and they are not sold under a specific company.</a:t>
            </a:r>
            <a:endParaRPr sz="1800"/>
          </a:p>
          <a:p>
            <a:pPr indent="0" lvl="0" marL="0" rtl="0" algn="l">
              <a:spcBef>
                <a:spcPts val="1600"/>
              </a:spcBef>
              <a:spcAft>
                <a:spcPts val="1600"/>
              </a:spcAft>
              <a:buNone/>
            </a:pPr>
            <a:r>
              <a:t/>
            </a:r>
            <a:endParaRPr sz="1800"/>
          </a:p>
        </p:txBody>
      </p:sp>
      <p:pic>
        <p:nvPicPr>
          <p:cNvPr id="434" name="Google Shape;434;p32"/>
          <p:cNvPicPr preferRelativeResize="0"/>
          <p:nvPr/>
        </p:nvPicPr>
        <p:blipFill>
          <a:blip r:embed="rId3">
            <a:alphaModFix/>
          </a:blip>
          <a:stretch>
            <a:fillRect/>
          </a:stretch>
        </p:blipFill>
        <p:spPr>
          <a:xfrm>
            <a:off x="1136975" y="1175425"/>
            <a:ext cx="3377475" cy="3583625"/>
          </a:xfrm>
          <a:prstGeom prst="rect">
            <a:avLst/>
          </a:prstGeom>
          <a:noFill/>
          <a:ln>
            <a:noFill/>
          </a:ln>
        </p:spPr>
      </p:pic>
      <p:sp>
        <p:nvSpPr>
          <p:cNvPr id="435" name="Google Shape;435;p32"/>
          <p:cNvSpPr txBox="1"/>
          <p:nvPr/>
        </p:nvSpPr>
        <p:spPr>
          <a:xfrm>
            <a:off x="111100" y="4711175"/>
            <a:ext cx="83562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https://www.ebay.com/itm/4mA-Transcranial-Direct-Current-Stimulation-TDCS-DIY-ELECTRODES-HEADBAND/292758679611?hash=item4429c6f03b:g:CaEAAOSwa3BZ~2h1:rk:9:pf:0</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9" name="Shape 439"/>
        <p:cNvGrpSpPr/>
        <p:nvPr/>
      </p:nvGrpSpPr>
      <p:grpSpPr>
        <a:xfrm>
          <a:off x="0" y="0"/>
          <a:ext cx="0" cy="0"/>
          <a:chOff x="0" y="0"/>
          <a:chExt cx="0" cy="0"/>
        </a:xfrm>
      </p:grpSpPr>
      <p:sp>
        <p:nvSpPr>
          <p:cNvPr id="440" name="Google Shape;440;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Brain Stimulator v3.0:</a:t>
            </a:r>
            <a:endParaRPr/>
          </a:p>
        </p:txBody>
      </p:sp>
      <p:sp>
        <p:nvSpPr>
          <p:cNvPr id="441" name="Google Shape;441;p33"/>
          <p:cNvSpPr txBox="1"/>
          <p:nvPr>
            <p:ph idx="1" type="body"/>
          </p:nvPr>
        </p:nvSpPr>
        <p:spPr>
          <a:xfrm>
            <a:off x="0" y="1567550"/>
            <a:ext cx="5529600" cy="350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Brain Stimulator v3.0 is an example of a portable tDCS. </a:t>
            </a:r>
            <a:endParaRPr sz="1800"/>
          </a:p>
          <a:p>
            <a:pPr indent="-342900" lvl="0" marL="457200" rtl="0" algn="l">
              <a:spcBef>
                <a:spcPts val="0"/>
              </a:spcBef>
              <a:spcAft>
                <a:spcPts val="0"/>
              </a:spcAft>
              <a:buSzPts val="1800"/>
              <a:buChar char="●"/>
            </a:pPr>
            <a:r>
              <a:rPr lang="en" sz="1800"/>
              <a:t>The device features a push buttons which allow the user to increase and decrease the current flow, as well as shut off the device at any time.</a:t>
            </a:r>
            <a:endParaRPr sz="1800"/>
          </a:p>
          <a:p>
            <a:pPr indent="-342900" lvl="0" marL="457200" rtl="0" algn="l">
              <a:spcBef>
                <a:spcPts val="0"/>
              </a:spcBef>
              <a:spcAft>
                <a:spcPts val="0"/>
              </a:spcAft>
              <a:buSzPts val="1800"/>
              <a:buChar char="●"/>
            </a:pPr>
            <a:r>
              <a:rPr lang="en" sz="1800"/>
              <a:t>The precision components and streamlined circuitry allows the device to operate at the highest 2 milliamp setting for over 90 hours. </a:t>
            </a:r>
            <a:endParaRPr sz="1800"/>
          </a:p>
          <a:p>
            <a:pPr indent="-342900" lvl="0" marL="457200" rtl="0" algn="l">
              <a:spcBef>
                <a:spcPts val="0"/>
              </a:spcBef>
              <a:spcAft>
                <a:spcPts val="0"/>
              </a:spcAft>
              <a:buSzPts val="1800"/>
              <a:buChar char="●"/>
            </a:pPr>
            <a:r>
              <a:rPr lang="en" sz="1800"/>
              <a:t>It has a replaceable battery and has a 30-minute “set &amp; forget” session timer. </a:t>
            </a:r>
            <a:br>
              <a:rPr lang="en" sz="1800"/>
            </a:br>
            <a:endParaRPr sz="1800"/>
          </a:p>
        </p:txBody>
      </p:sp>
      <p:pic>
        <p:nvPicPr>
          <p:cNvPr id="442" name="Google Shape;442;p33"/>
          <p:cNvPicPr preferRelativeResize="0"/>
          <p:nvPr/>
        </p:nvPicPr>
        <p:blipFill rotWithShape="1">
          <a:blip r:embed="rId3">
            <a:alphaModFix/>
          </a:blip>
          <a:srcRect b="0" l="19882" r="16958" t="0"/>
          <a:stretch/>
        </p:blipFill>
        <p:spPr>
          <a:xfrm>
            <a:off x="5529600" y="1460250"/>
            <a:ext cx="3614400" cy="3223955"/>
          </a:xfrm>
          <a:prstGeom prst="rect">
            <a:avLst/>
          </a:prstGeom>
          <a:noFill/>
          <a:ln>
            <a:noFill/>
          </a:ln>
        </p:spPr>
      </p:pic>
      <p:sp>
        <p:nvSpPr>
          <p:cNvPr id="443" name="Google Shape;443;p33"/>
          <p:cNvSpPr txBox="1"/>
          <p:nvPr/>
        </p:nvSpPr>
        <p:spPr>
          <a:xfrm>
            <a:off x="5428650" y="4668775"/>
            <a:ext cx="34290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Figure 7: The Brain Stimulator v3.0 </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7" name="Shape 447"/>
        <p:cNvGrpSpPr/>
        <p:nvPr/>
      </p:nvGrpSpPr>
      <p:grpSpPr>
        <a:xfrm>
          <a:off x="0" y="0"/>
          <a:ext cx="0" cy="0"/>
          <a:chOff x="0" y="0"/>
          <a:chExt cx="0" cy="0"/>
        </a:xfrm>
      </p:grpSpPr>
      <p:sp>
        <p:nvSpPr>
          <p:cNvPr id="448" name="Google Shape;448;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Thync Device</a:t>
            </a:r>
            <a:endParaRPr/>
          </a:p>
        </p:txBody>
      </p:sp>
      <p:sp>
        <p:nvSpPr>
          <p:cNvPr id="449" name="Google Shape;449;p34"/>
          <p:cNvSpPr txBox="1"/>
          <p:nvPr>
            <p:ph idx="1" type="body"/>
          </p:nvPr>
        </p:nvSpPr>
        <p:spPr>
          <a:xfrm>
            <a:off x="52100" y="1592450"/>
            <a:ext cx="5352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Thync Device is one of the self-usable portable brain stimulation devices in market currently.</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Thync doesn’t directly target the brain. </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The triangular module applies pulsed electrical currents to the electrodes attached to it, targeting nerves on the face.</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Thync claims to have two effects – or “vibes”, calming or energizing</a:t>
            </a:r>
            <a:endParaRPr sz="1800">
              <a:latin typeface="Proxima Nova"/>
              <a:ea typeface="Proxima Nova"/>
              <a:cs typeface="Proxima Nova"/>
              <a:sym typeface="Proxima Nova"/>
            </a:endParaRPr>
          </a:p>
        </p:txBody>
      </p:sp>
      <p:pic>
        <p:nvPicPr>
          <p:cNvPr id="450" name="Google Shape;450;p34"/>
          <p:cNvPicPr preferRelativeResize="0"/>
          <p:nvPr/>
        </p:nvPicPr>
        <p:blipFill>
          <a:blip r:embed="rId3">
            <a:alphaModFix/>
          </a:blip>
          <a:stretch>
            <a:fillRect/>
          </a:stretch>
        </p:blipFill>
        <p:spPr>
          <a:xfrm>
            <a:off x="5405000" y="1480425"/>
            <a:ext cx="3676375" cy="3264550"/>
          </a:xfrm>
          <a:prstGeom prst="rect">
            <a:avLst/>
          </a:prstGeom>
          <a:noFill/>
          <a:ln>
            <a:noFill/>
          </a:ln>
        </p:spPr>
      </p:pic>
      <p:sp>
        <p:nvSpPr>
          <p:cNvPr id="451" name="Google Shape;451;p34"/>
          <p:cNvSpPr txBox="1"/>
          <p:nvPr/>
        </p:nvSpPr>
        <p:spPr>
          <a:xfrm>
            <a:off x="5352450" y="4668775"/>
            <a:ext cx="34290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Figure 6: Thync Device </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graphicFrame>
        <p:nvGraphicFramePr>
          <p:cNvPr id="456" name="Google Shape;456;p35"/>
          <p:cNvGraphicFramePr/>
          <p:nvPr/>
        </p:nvGraphicFramePr>
        <p:xfrm>
          <a:off x="0" y="0"/>
          <a:ext cx="3000000" cy="3000000"/>
        </p:xfrm>
        <a:graphic>
          <a:graphicData uri="http://schemas.openxmlformats.org/drawingml/2006/table">
            <a:tbl>
              <a:tblPr>
                <a:noFill/>
                <a:tableStyleId>{53F36E98-48B6-47ED-A64A-50626ED4DC91}</a:tableStyleId>
              </a:tblPr>
              <a:tblGrid>
                <a:gridCol w="1306275"/>
                <a:gridCol w="1306275"/>
                <a:gridCol w="1306275"/>
                <a:gridCol w="1306275"/>
                <a:gridCol w="1306275"/>
                <a:gridCol w="1306275"/>
                <a:gridCol w="1306275"/>
              </a:tblGrid>
              <a:tr h="1729100">
                <a:tc>
                  <a:txBody>
                    <a:bodyPr/>
                    <a:lstStyle/>
                    <a:p>
                      <a:pPr indent="0" lvl="0" marL="0" rtl="0" algn="ctr">
                        <a:spcBef>
                          <a:spcPts val="0"/>
                        </a:spcBef>
                        <a:spcAft>
                          <a:spcPts val="0"/>
                        </a:spcAft>
                        <a:buNone/>
                      </a:pPr>
                      <a:r>
                        <a:rPr lang="en">
                          <a:latin typeface="Proxima Nova"/>
                          <a:ea typeface="Proxima Nova"/>
                          <a:cs typeface="Proxima Nova"/>
                          <a:sym typeface="Proxima Nova"/>
                        </a:rPr>
                        <a:t>Name / criteria</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I</a:t>
                      </a:r>
                      <a:r>
                        <a:rPr lang="en">
                          <a:latin typeface="Proxima Nova"/>
                          <a:ea typeface="Proxima Nova"/>
                          <a:cs typeface="Proxima Nova"/>
                          <a:sym typeface="Proxima Nova"/>
                        </a:rPr>
                        <a:t>ontopatch 80</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Brain Stimulator </a:t>
                      </a:r>
                      <a:r>
                        <a:rPr lang="en">
                          <a:latin typeface="Proxima Nova"/>
                          <a:ea typeface="Proxima Nova"/>
                          <a:cs typeface="Proxima Nova"/>
                          <a:sym typeface="Proxima Nova"/>
                        </a:rPr>
                        <a:t>V3</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Thync </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Soterix Medical</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1 X 1</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PlatoWork</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White market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tDCS</a:t>
                      </a:r>
                      <a:endParaRPr>
                        <a:latin typeface="Proxima Nova"/>
                        <a:ea typeface="Proxima Nova"/>
                        <a:cs typeface="Proxima Nova"/>
                        <a:sym typeface="Proxima Nova"/>
                      </a:endParaRPr>
                    </a:p>
                  </a:txBody>
                  <a:tcPr marT="91425" marB="91425" marR="91425" marL="91425"/>
                </a:tc>
              </a:tr>
              <a:tr h="407525">
                <a:tc>
                  <a:txBody>
                    <a:bodyPr/>
                    <a:lstStyle/>
                    <a:p>
                      <a:pPr indent="0" lvl="0" marL="0" rtl="0" algn="l">
                        <a:spcBef>
                          <a:spcPts val="0"/>
                        </a:spcBef>
                        <a:spcAft>
                          <a:spcPts val="0"/>
                        </a:spcAft>
                        <a:buNone/>
                      </a:pPr>
                      <a:r>
                        <a:rPr lang="en">
                          <a:latin typeface="Proxima Nova"/>
                          <a:ea typeface="Proxima Nova"/>
                          <a:cs typeface="Proxima Nova"/>
                          <a:sym typeface="Proxima Nova"/>
                        </a:rPr>
                        <a:t>Price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$57 per 6</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$130</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$250</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N/A</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$450</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$30</a:t>
                      </a:r>
                      <a:endParaRPr>
                        <a:latin typeface="Proxima Nova"/>
                        <a:ea typeface="Proxima Nova"/>
                        <a:cs typeface="Proxima Nova"/>
                        <a:sym typeface="Proxima Nova"/>
                      </a:endParaRPr>
                    </a:p>
                  </a:txBody>
                  <a:tcPr marT="91425" marB="91425" marR="91425" marL="91425"/>
                </a:tc>
              </a:tr>
              <a:tr h="407525">
                <a:tc>
                  <a:txBody>
                    <a:bodyPr/>
                    <a:lstStyle/>
                    <a:p>
                      <a:pPr indent="0" lvl="0" marL="0" rtl="0" algn="l">
                        <a:spcBef>
                          <a:spcPts val="0"/>
                        </a:spcBef>
                        <a:spcAft>
                          <a:spcPts val="0"/>
                        </a:spcAft>
                        <a:buNone/>
                      </a:pPr>
                      <a:r>
                        <a:rPr lang="en">
                          <a:latin typeface="Proxima Nova"/>
                          <a:ea typeface="Proxima Nova"/>
                          <a:cs typeface="Proxima Nova"/>
                          <a:sym typeface="Proxima Nova"/>
                        </a:rPr>
                        <a:t>Max Current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0.09 mA</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 mA</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N/A</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 mA</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 mA</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1 mA</a:t>
                      </a:r>
                      <a:endParaRPr>
                        <a:latin typeface="Proxima Nova"/>
                        <a:ea typeface="Proxima Nova"/>
                        <a:cs typeface="Proxima Nova"/>
                        <a:sym typeface="Proxima Nova"/>
                      </a:endParaRPr>
                    </a:p>
                  </a:txBody>
                  <a:tcPr marT="91425" marB="91425" marR="91425" marL="91425"/>
                </a:tc>
              </a:tr>
              <a:tr h="625150">
                <a:tc>
                  <a:txBody>
                    <a:bodyPr/>
                    <a:lstStyle/>
                    <a:p>
                      <a:pPr indent="0" lvl="0" marL="0" rtl="0" algn="l">
                        <a:spcBef>
                          <a:spcPts val="0"/>
                        </a:spcBef>
                        <a:spcAft>
                          <a:spcPts val="0"/>
                        </a:spcAft>
                        <a:buNone/>
                      </a:pPr>
                      <a:r>
                        <a:rPr lang="en">
                          <a:latin typeface="Proxima Nova"/>
                          <a:ea typeface="Proxima Nova"/>
                          <a:cs typeface="Proxima Nova"/>
                          <a:sym typeface="Proxima Nova"/>
                        </a:rPr>
                        <a:t>Auto Ramp up/down</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800">
                          <a:solidFill>
                            <a:srgbClr val="FF0000"/>
                          </a:solidFill>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r>
              <a:tr h="476775">
                <a:tc>
                  <a:txBody>
                    <a:bodyPr/>
                    <a:lstStyle/>
                    <a:p>
                      <a:pPr indent="0" lvl="0" marL="0" rtl="0" algn="l">
                        <a:spcBef>
                          <a:spcPts val="0"/>
                        </a:spcBef>
                        <a:spcAft>
                          <a:spcPts val="0"/>
                        </a:spcAft>
                        <a:buNone/>
                      </a:pPr>
                      <a:r>
                        <a:rPr lang="en">
                          <a:latin typeface="Proxima Nova"/>
                          <a:ea typeface="Proxima Nova"/>
                          <a:cs typeface="Proxima Nova"/>
                          <a:sym typeface="Proxima Nova"/>
                        </a:rPr>
                        <a:t>Timer</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a:t>
                      </a:r>
                      <a:endParaRPr sz="1800">
                        <a:solidFill>
                          <a:srgbClr val="FF0000"/>
                        </a:solidFill>
                      </a:endParaRPr>
                    </a:p>
                  </a:txBody>
                  <a:tcPr marT="91425" marB="91425" marR="91425" marL="91425"/>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800">
                          <a:solidFill>
                            <a:srgbClr val="FF0000"/>
                          </a:solidFill>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r>
              <a:tr h="407525">
                <a:tc>
                  <a:txBody>
                    <a:bodyPr/>
                    <a:lstStyle/>
                    <a:p>
                      <a:pPr indent="0" lvl="0" marL="0" rtl="0" algn="l">
                        <a:spcBef>
                          <a:spcPts val="0"/>
                        </a:spcBef>
                        <a:spcAft>
                          <a:spcPts val="0"/>
                        </a:spcAft>
                        <a:buNone/>
                      </a:pPr>
                      <a:r>
                        <a:rPr lang="en">
                          <a:latin typeface="Proxima Nova"/>
                          <a:ea typeface="Proxima Nova"/>
                          <a:cs typeface="Proxima Nova"/>
                          <a:sym typeface="Proxima Nova"/>
                        </a:rPr>
                        <a:t>W</a:t>
                      </a:r>
                      <a:r>
                        <a:rPr lang="en">
                          <a:latin typeface="Proxima Nova"/>
                          <a:ea typeface="Proxima Nova"/>
                          <a:cs typeface="Proxima Nova"/>
                          <a:sym typeface="Proxima Nova"/>
                        </a:rPr>
                        <a:t>aveForms</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Pulse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tc>
              </a:tr>
              <a:tr h="421675">
                <a:tc>
                  <a:txBody>
                    <a:bodyPr/>
                    <a:lstStyle/>
                    <a:p>
                      <a:pPr indent="0" lvl="0" marL="0" rtl="0" algn="l">
                        <a:spcBef>
                          <a:spcPts val="0"/>
                        </a:spcBef>
                        <a:spcAft>
                          <a:spcPts val="0"/>
                        </a:spcAft>
                        <a:buNone/>
                      </a:pPr>
                      <a:r>
                        <a:rPr lang="en">
                          <a:latin typeface="Proxima Nova"/>
                          <a:ea typeface="Proxima Nova"/>
                          <a:cs typeface="Proxima Nova"/>
                          <a:sym typeface="Proxima Nova"/>
                        </a:rPr>
                        <a:t>FDA-Cleared</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800">
                          <a:solidFill>
                            <a:srgbClr val="FF0000"/>
                          </a:solidFill>
                          <a:latin typeface="Proxima Nova"/>
                          <a:ea typeface="Proxima Nova"/>
                          <a:cs typeface="Proxima Nova"/>
                          <a:sym typeface="Proxima Nova"/>
                        </a:rPr>
                        <a:t>✘</a:t>
                      </a:r>
                      <a:endParaRPr sz="1800">
                        <a:solidFill>
                          <a:srgbClr val="FF0000"/>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a:txBody>
                  <a:tcPr marT="91425" marB="91425" marR="91425" marL="91425"/>
                </a:tc>
              </a:tr>
              <a:tr h="625150">
                <a:tc>
                  <a:txBody>
                    <a:bodyPr/>
                    <a:lstStyle/>
                    <a:p>
                      <a:pPr indent="0" lvl="0" marL="0" rtl="0" algn="l">
                        <a:spcBef>
                          <a:spcPts val="0"/>
                        </a:spcBef>
                        <a:spcAft>
                          <a:spcPts val="0"/>
                        </a:spcAft>
                        <a:buNone/>
                      </a:pPr>
                      <a:r>
                        <a:rPr lang="en">
                          <a:latin typeface="Proxima Nova"/>
                          <a:ea typeface="Proxima Nova"/>
                          <a:cs typeface="Proxima Nova"/>
                          <a:sym typeface="Proxima Nova"/>
                        </a:rPr>
                        <a:t>Session</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Duration</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14 hours</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30 Minutes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 minutes</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40 minutes</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15 minutes</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N/A</a:t>
                      </a:r>
                      <a:endParaRPr>
                        <a:latin typeface="Proxima Nova"/>
                        <a:ea typeface="Proxima Nova"/>
                        <a:cs typeface="Proxima Nova"/>
                        <a:sym typeface="Proxima Nova"/>
                      </a:endParaRPr>
                    </a:p>
                  </a:txBody>
                  <a:tcPr marT="91425" marB="91425" marR="91425" marL="91425"/>
                </a:tc>
              </a:tr>
            </a:tbl>
          </a:graphicData>
        </a:graphic>
      </p:graphicFrame>
      <p:pic>
        <p:nvPicPr>
          <p:cNvPr id="457" name="Google Shape;457;p35"/>
          <p:cNvPicPr preferRelativeResize="0"/>
          <p:nvPr/>
        </p:nvPicPr>
        <p:blipFill rotWithShape="1">
          <a:blip r:embed="rId3">
            <a:alphaModFix/>
          </a:blip>
          <a:srcRect b="0" l="19882" r="16958" t="0"/>
          <a:stretch/>
        </p:blipFill>
        <p:spPr>
          <a:xfrm>
            <a:off x="2657825" y="542300"/>
            <a:ext cx="1207200" cy="1076775"/>
          </a:xfrm>
          <a:prstGeom prst="rect">
            <a:avLst/>
          </a:prstGeom>
          <a:noFill/>
          <a:ln>
            <a:noFill/>
          </a:ln>
        </p:spPr>
      </p:pic>
      <p:pic>
        <p:nvPicPr>
          <p:cNvPr id="458" name="Google Shape;458;p35"/>
          <p:cNvPicPr preferRelativeResize="0"/>
          <p:nvPr/>
        </p:nvPicPr>
        <p:blipFill rotWithShape="1">
          <a:blip r:embed="rId4">
            <a:alphaModFix/>
          </a:blip>
          <a:srcRect b="0" l="25292" r="20315" t="15611"/>
          <a:stretch/>
        </p:blipFill>
        <p:spPr>
          <a:xfrm>
            <a:off x="4108225" y="323425"/>
            <a:ext cx="909625" cy="1253275"/>
          </a:xfrm>
          <a:prstGeom prst="rect">
            <a:avLst/>
          </a:prstGeom>
          <a:noFill/>
          <a:ln>
            <a:noFill/>
          </a:ln>
        </p:spPr>
      </p:pic>
      <p:pic>
        <p:nvPicPr>
          <p:cNvPr id="459" name="Google Shape;459;p35"/>
          <p:cNvPicPr preferRelativeResize="0"/>
          <p:nvPr/>
        </p:nvPicPr>
        <p:blipFill rotWithShape="1">
          <a:blip r:embed="rId5">
            <a:alphaModFix/>
          </a:blip>
          <a:srcRect b="29078" l="7543" r="8075" t="0"/>
          <a:stretch/>
        </p:blipFill>
        <p:spPr>
          <a:xfrm>
            <a:off x="7837650" y="508414"/>
            <a:ext cx="1306274" cy="1164885"/>
          </a:xfrm>
          <a:prstGeom prst="rect">
            <a:avLst/>
          </a:prstGeom>
          <a:noFill/>
          <a:ln>
            <a:noFill/>
          </a:ln>
        </p:spPr>
      </p:pic>
      <p:pic>
        <p:nvPicPr>
          <p:cNvPr id="460" name="Google Shape;460;p35"/>
          <p:cNvPicPr preferRelativeResize="0"/>
          <p:nvPr/>
        </p:nvPicPr>
        <p:blipFill>
          <a:blip r:embed="rId6">
            <a:alphaModFix/>
          </a:blip>
          <a:stretch>
            <a:fillRect/>
          </a:stretch>
        </p:blipFill>
        <p:spPr>
          <a:xfrm>
            <a:off x="1360075" y="346473"/>
            <a:ext cx="1207200" cy="1207200"/>
          </a:xfrm>
          <a:prstGeom prst="rect">
            <a:avLst/>
          </a:prstGeom>
          <a:noFill/>
          <a:ln>
            <a:noFill/>
          </a:ln>
        </p:spPr>
      </p:pic>
      <p:pic>
        <p:nvPicPr>
          <p:cNvPr id="461" name="Google Shape;461;p35"/>
          <p:cNvPicPr preferRelativeResize="0"/>
          <p:nvPr/>
        </p:nvPicPr>
        <p:blipFill>
          <a:blip r:embed="rId7">
            <a:alphaModFix/>
          </a:blip>
          <a:stretch>
            <a:fillRect/>
          </a:stretch>
        </p:blipFill>
        <p:spPr>
          <a:xfrm>
            <a:off x="6207411" y="450025"/>
            <a:ext cx="1886264" cy="1207200"/>
          </a:xfrm>
          <a:prstGeom prst="rect">
            <a:avLst/>
          </a:prstGeom>
          <a:noFill/>
          <a:ln>
            <a:noFill/>
          </a:ln>
        </p:spPr>
      </p:pic>
      <p:pic>
        <p:nvPicPr>
          <p:cNvPr id="462" name="Google Shape;462;p35"/>
          <p:cNvPicPr preferRelativeResize="0"/>
          <p:nvPr/>
        </p:nvPicPr>
        <p:blipFill>
          <a:blip r:embed="rId8">
            <a:alphaModFix/>
          </a:blip>
          <a:stretch>
            <a:fillRect/>
          </a:stretch>
        </p:blipFill>
        <p:spPr>
          <a:xfrm>
            <a:off x="5225100" y="676286"/>
            <a:ext cx="1306275" cy="9248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graphicFrame>
        <p:nvGraphicFramePr>
          <p:cNvPr id="467" name="Google Shape;467;p36"/>
          <p:cNvGraphicFramePr/>
          <p:nvPr/>
        </p:nvGraphicFramePr>
        <p:xfrm>
          <a:off x="0" y="0"/>
          <a:ext cx="3000000" cy="3000000"/>
        </p:xfrm>
        <a:graphic>
          <a:graphicData uri="http://schemas.openxmlformats.org/drawingml/2006/table">
            <a:tbl>
              <a:tblPr>
                <a:noFill/>
                <a:tableStyleId>{53F36E98-48B6-47ED-A64A-50626ED4DC91}</a:tableStyleId>
              </a:tblPr>
              <a:tblGrid>
                <a:gridCol w="1292600"/>
                <a:gridCol w="1292600"/>
                <a:gridCol w="1292600"/>
                <a:gridCol w="1292600"/>
                <a:gridCol w="1292600"/>
                <a:gridCol w="1292600"/>
                <a:gridCol w="1388400"/>
              </a:tblGrid>
              <a:tr h="1640050">
                <a:tc>
                  <a:txBody>
                    <a:bodyPr/>
                    <a:lstStyle/>
                    <a:p>
                      <a:pPr indent="0" lvl="0" marL="0" rtl="0" algn="ctr">
                        <a:spcBef>
                          <a:spcPts val="0"/>
                        </a:spcBef>
                        <a:spcAft>
                          <a:spcPts val="0"/>
                        </a:spcAft>
                        <a:buNone/>
                      </a:pPr>
                      <a:r>
                        <a:rPr lang="en">
                          <a:latin typeface="Proxima Nova"/>
                          <a:ea typeface="Proxima Nova"/>
                          <a:cs typeface="Proxima Nova"/>
                          <a:sym typeface="Proxima Nova"/>
                        </a:rPr>
                        <a:t>Name/ criterial</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Activadose tDCS</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Device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Focus V3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latin typeface="Proxima Nova"/>
                          <a:ea typeface="Proxima Nova"/>
                          <a:cs typeface="Proxima Nova"/>
                          <a:sym typeface="Proxima Nova"/>
                        </a:rPr>
                        <a:t>Brain Driver</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Focus Go flow 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Halo</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Fisher </a:t>
                      </a:r>
                      <a:r>
                        <a:rPr lang="en">
                          <a:latin typeface="Proxima Nova"/>
                          <a:ea typeface="Proxima Nova"/>
                          <a:cs typeface="Proxima Nova"/>
                          <a:sym typeface="Proxima Nova"/>
                        </a:rPr>
                        <a:t>Wallace</a:t>
                      </a:r>
                      <a:r>
                        <a:rPr lang="en">
                          <a:latin typeface="Proxima Nova"/>
                          <a:ea typeface="Proxima Nova"/>
                          <a:cs typeface="Proxima Nova"/>
                          <a:sym typeface="Proxima Nova"/>
                        </a:rPr>
                        <a:t> Stimulator (CES)</a:t>
                      </a:r>
                      <a:endParaRPr>
                        <a:latin typeface="Proxima Nova"/>
                        <a:ea typeface="Proxima Nova"/>
                        <a:cs typeface="Proxima Nova"/>
                        <a:sym typeface="Proxima Nova"/>
                      </a:endParaRPr>
                    </a:p>
                  </a:txBody>
                  <a:tcPr marT="91425" marB="91425" marR="91425" marL="91425"/>
                </a:tc>
              </a:tr>
              <a:tr h="312700">
                <a:tc>
                  <a:txBody>
                    <a:bodyPr/>
                    <a:lstStyle/>
                    <a:p>
                      <a:pPr indent="0" lvl="0" marL="0" rtl="0" algn="l">
                        <a:spcBef>
                          <a:spcPts val="0"/>
                        </a:spcBef>
                        <a:spcAft>
                          <a:spcPts val="0"/>
                        </a:spcAft>
                        <a:buNone/>
                      </a:pPr>
                      <a:r>
                        <a:rPr lang="en">
                          <a:latin typeface="Proxima Nova"/>
                          <a:ea typeface="Proxima Nova"/>
                          <a:cs typeface="Proxima Nova"/>
                          <a:sym typeface="Proxima Nova"/>
                        </a:rPr>
                        <a:t>Price </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$324.99</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$374.99</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$129.99</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$244</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$499</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$699</a:t>
                      </a:r>
                      <a:endParaRPr>
                        <a:latin typeface="Proxima Nova"/>
                        <a:ea typeface="Proxima Nova"/>
                        <a:cs typeface="Proxima Nova"/>
                        <a:sym typeface="Proxima Nova"/>
                      </a:endParaRPr>
                    </a:p>
                  </a:txBody>
                  <a:tcPr marT="91425" marB="91425" marR="91425" marL="91425"/>
                </a:tc>
              </a:tr>
              <a:tr h="345650">
                <a:tc>
                  <a:txBody>
                    <a:bodyPr/>
                    <a:lstStyle/>
                    <a:p>
                      <a:pPr indent="0" lvl="0" marL="0" rtl="0" algn="l">
                        <a:spcBef>
                          <a:spcPts val="0"/>
                        </a:spcBef>
                        <a:spcAft>
                          <a:spcPts val="0"/>
                        </a:spcAft>
                        <a:buNone/>
                      </a:pPr>
                      <a:r>
                        <a:rPr lang="en">
                          <a:latin typeface="Proxima Nova"/>
                          <a:ea typeface="Proxima Nova"/>
                          <a:cs typeface="Proxima Nova"/>
                          <a:sym typeface="Proxima Nova"/>
                        </a:rPr>
                        <a:t>Max Current</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4 mA / 2 mA</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2 mA</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2 mA</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4</a:t>
                      </a:r>
                      <a:r>
                        <a:rPr lang="en">
                          <a:latin typeface="Proxima Nova"/>
                          <a:ea typeface="Proxima Nova"/>
                          <a:cs typeface="Proxima Nova"/>
                          <a:sym typeface="Proxima Nova"/>
                        </a:rPr>
                        <a:t> mA</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2 mA</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4 mA</a:t>
                      </a:r>
                      <a:endParaRPr>
                        <a:latin typeface="Proxima Nova"/>
                        <a:ea typeface="Proxima Nova"/>
                        <a:cs typeface="Proxima Nova"/>
                        <a:sym typeface="Proxima Nova"/>
                      </a:endParaRPr>
                    </a:p>
                  </a:txBody>
                  <a:tcPr marT="91425" marB="91425" marR="91425" marL="91425"/>
                </a:tc>
              </a:tr>
              <a:tr h="472825">
                <a:tc>
                  <a:txBody>
                    <a:bodyPr/>
                    <a:lstStyle/>
                    <a:p>
                      <a:pPr indent="0" lvl="0" marL="0" rtl="0" algn="l">
                        <a:spcBef>
                          <a:spcPts val="0"/>
                        </a:spcBef>
                        <a:spcAft>
                          <a:spcPts val="0"/>
                        </a:spcAft>
                        <a:buNone/>
                      </a:pPr>
                      <a:r>
                        <a:rPr lang="en">
                          <a:latin typeface="Proxima Nova"/>
                          <a:ea typeface="Proxima Nova"/>
                          <a:cs typeface="Proxima Nova"/>
                          <a:sym typeface="Proxima Nova"/>
                        </a:rPr>
                        <a:t>Auto Ramp up/down</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N/A</a:t>
                      </a:r>
                      <a:endParaRPr>
                        <a:latin typeface="Proxima Nova"/>
                        <a:ea typeface="Proxima Nova"/>
                        <a:cs typeface="Proxima Nova"/>
                        <a:sym typeface="Proxima Nova"/>
                      </a:endParaRPr>
                    </a:p>
                  </a:txBody>
                  <a:tcPr marT="91425" marB="91425" marR="91425" marL="91425"/>
                </a:tc>
              </a:tr>
              <a:tr h="455225">
                <a:tc>
                  <a:txBody>
                    <a:bodyPr/>
                    <a:lstStyle/>
                    <a:p>
                      <a:pPr indent="0" lvl="0" marL="0" rtl="0" algn="l">
                        <a:spcBef>
                          <a:spcPts val="0"/>
                        </a:spcBef>
                        <a:spcAft>
                          <a:spcPts val="0"/>
                        </a:spcAft>
                        <a:buNone/>
                      </a:pPr>
                      <a:r>
                        <a:rPr lang="en">
                          <a:latin typeface="Proxima Nova"/>
                          <a:ea typeface="Proxima Nova"/>
                          <a:cs typeface="Proxima Nova"/>
                          <a:sym typeface="Proxima Nova"/>
                        </a:rPr>
                        <a:t>Timer</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1800">
                          <a:latin typeface="Proxima Nova"/>
                          <a:ea typeface="Proxima Nova"/>
                          <a:cs typeface="Proxima Nova"/>
                          <a:sym typeface="Proxima Nova"/>
                        </a:rPr>
                        <a:t>✔️</a:t>
                      </a:r>
                      <a:endParaRPr sz="1800"/>
                    </a:p>
                  </a:txBody>
                  <a:tcPr marT="91425" marB="91425" marR="91425" marL="91425"/>
                </a:tc>
                <a:tc>
                  <a:txBody>
                    <a:bodyPr/>
                    <a:lstStyle/>
                    <a:p>
                      <a:pPr indent="0" lvl="0" marL="0" rtl="0" algn="ctr">
                        <a:spcBef>
                          <a:spcPts val="0"/>
                        </a:spcBef>
                        <a:spcAft>
                          <a:spcPts val="0"/>
                        </a:spcAft>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r>
              <a:tr h="472825">
                <a:tc>
                  <a:txBody>
                    <a:bodyPr/>
                    <a:lstStyle/>
                    <a:p>
                      <a:pPr indent="0" lvl="0" marL="0" rtl="0" algn="l">
                        <a:spcBef>
                          <a:spcPts val="0"/>
                        </a:spcBef>
                        <a:spcAft>
                          <a:spcPts val="0"/>
                        </a:spcAft>
                        <a:buNone/>
                      </a:pPr>
                      <a:r>
                        <a:rPr lang="en">
                          <a:latin typeface="Proxima Nova"/>
                          <a:ea typeface="Proxima Nova"/>
                          <a:cs typeface="Proxima Nova"/>
                          <a:sym typeface="Proxima Nova"/>
                        </a:rPr>
                        <a:t>W</a:t>
                      </a:r>
                      <a:r>
                        <a:rPr lang="en">
                          <a:latin typeface="Proxima Nova"/>
                          <a:ea typeface="Proxima Nova"/>
                          <a:cs typeface="Proxima Nova"/>
                          <a:sym typeface="Proxima Nova"/>
                        </a:rPr>
                        <a:t>aveForms</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DC, AC, RN, Pulse, Ripple</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DC, soDC</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AC, Pulse</a:t>
                      </a:r>
                      <a:endParaRPr>
                        <a:latin typeface="Proxima Nova"/>
                        <a:ea typeface="Proxima Nova"/>
                        <a:cs typeface="Proxima Nova"/>
                        <a:sym typeface="Proxima Nova"/>
                      </a:endParaRPr>
                    </a:p>
                  </a:txBody>
                  <a:tcPr marT="91425" marB="91425" marR="91425" marL="91425"/>
                </a:tc>
              </a:tr>
              <a:tr h="471425">
                <a:tc>
                  <a:txBody>
                    <a:bodyPr/>
                    <a:lstStyle/>
                    <a:p>
                      <a:pPr indent="0" lvl="0" marL="0" rtl="0" algn="l">
                        <a:spcBef>
                          <a:spcPts val="0"/>
                        </a:spcBef>
                        <a:spcAft>
                          <a:spcPts val="0"/>
                        </a:spcAft>
                        <a:buNone/>
                      </a:pPr>
                      <a:r>
                        <a:rPr lang="en">
                          <a:latin typeface="Proxima Nova"/>
                          <a:ea typeface="Proxima Nova"/>
                          <a:cs typeface="Proxima Nova"/>
                          <a:sym typeface="Proxima Nova"/>
                        </a:rPr>
                        <a:t>FDA-Cleared</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sz="1800">
                          <a:solidFill>
                            <a:srgbClr val="FF0000"/>
                          </a:solidFill>
                          <a:latin typeface="Proxima Nova"/>
                          <a:ea typeface="Proxima Nova"/>
                          <a:cs typeface="Proxima Nova"/>
                          <a:sym typeface="Proxima Nova"/>
                        </a:rPr>
                        <a:t>✘</a:t>
                      </a:r>
                      <a:endParaRPr sz="1800">
                        <a:solidFill>
                          <a:srgbClr val="FF0000"/>
                        </a:solidFill>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r>
              <a:tr h="374600">
                <a:tc>
                  <a:txBody>
                    <a:bodyPr/>
                    <a:lstStyle/>
                    <a:p>
                      <a:pPr indent="0" lvl="0" marL="0" rtl="0" algn="l">
                        <a:spcBef>
                          <a:spcPts val="0"/>
                        </a:spcBef>
                        <a:spcAft>
                          <a:spcPts val="0"/>
                        </a:spcAft>
                        <a:buNone/>
                      </a:pPr>
                      <a:r>
                        <a:rPr lang="en">
                          <a:latin typeface="Proxima Nova"/>
                          <a:ea typeface="Proxima Nova"/>
                          <a:cs typeface="Proxima Nova"/>
                          <a:sym typeface="Proxima Nova"/>
                        </a:rPr>
                        <a:t>Duration</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40 minutes</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40 minutes</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20 / 30 minutes</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35 minutes</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20 minutes</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20 minutes</a:t>
                      </a:r>
                      <a:endParaRPr>
                        <a:latin typeface="Proxima Nova"/>
                        <a:ea typeface="Proxima Nova"/>
                        <a:cs typeface="Proxima Nova"/>
                        <a:sym typeface="Proxima Nova"/>
                      </a:endParaRPr>
                    </a:p>
                  </a:txBody>
                  <a:tcPr marT="91425" marB="91425" marR="91425" marL="91425"/>
                </a:tc>
              </a:tr>
            </a:tbl>
          </a:graphicData>
        </a:graphic>
      </p:graphicFrame>
      <p:pic>
        <p:nvPicPr>
          <p:cNvPr id="468" name="Google Shape;468;p36"/>
          <p:cNvPicPr preferRelativeResize="0"/>
          <p:nvPr/>
        </p:nvPicPr>
        <p:blipFill>
          <a:blip r:embed="rId3">
            <a:alphaModFix/>
          </a:blip>
          <a:stretch>
            <a:fillRect/>
          </a:stretch>
        </p:blipFill>
        <p:spPr>
          <a:xfrm>
            <a:off x="6006925" y="277450"/>
            <a:ext cx="2129055" cy="1362600"/>
          </a:xfrm>
          <a:prstGeom prst="rect">
            <a:avLst/>
          </a:prstGeom>
          <a:noFill/>
          <a:ln>
            <a:noFill/>
          </a:ln>
        </p:spPr>
      </p:pic>
      <p:pic>
        <p:nvPicPr>
          <p:cNvPr id="469" name="Google Shape;469;p36"/>
          <p:cNvPicPr preferRelativeResize="0"/>
          <p:nvPr/>
        </p:nvPicPr>
        <p:blipFill>
          <a:blip r:embed="rId4">
            <a:alphaModFix/>
          </a:blip>
          <a:stretch>
            <a:fillRect/>
          </a:stretch>
        </p:blipFill>
        <p:spPr>
          <a:xfrm>
            <a:off x="4857325" y="391163"/>
            <a:ext cx="1773725" cy="1135184"/>
          </a:xfrm>
          <a:prstGeom prst="rect">
            <a:avLst/>
          </a:prstGeom>
          <a:noFill/>
          <a:ln>
            <a:noFill/>
          </a:ln>
        </p:spPr>
      </p:pic>
      <p:pic>
        <p:nvPicPr>
          <p:cNvPr id="470" name="Google Shape;470;p36"/>
          <p:cNvPicPr preferRelativeResize="0"/>
          <p:nvPr/>
        </p:nvPicPr>
        <p:blipFill>
          <a:blip r:embed="rId5">
            <a:alphaModFix/>
          </a:blip>
          <a:stretch>
            <a:fillRect/>
          </a:stretch>
        </p:blipFill>
        <p:spPr>
          <a:xfrm>
            <a:off x="3401375" y="237100"/>
            <a:ext cx="2255156" cy="1443300"/>
          </a:xfrm>
          <a:prstGeom prst="rect">
            <a:avLst/>
          </a:prstGeom>
          <a:noFill/>
          <a:ln>
            <a:noFill/>
          </a:ln>
        </p:spPr>
      </p:pic>
      <p:pic>
        <p:nvPicPr>
          <p:cNvPr id="471" name="Google Shape;471;p36"/>
          <p:cNvPicPr preferRelativeResize="0"/>
          <p:nvPr/>
        </p:nvPicPr>
        <p:blipFill>
          <a:blip r:embed="rId6">
            <a:alphaModFix/>
          </a:blip>
          <a:stretch>
            <a:fillRect/>
          </a:stretch>
        </p:blipFill>
        <p:spPr>
          <a:xfrm>
            <a:off x="2504250" y="498551"/>
            <a:ext cx="1438100" cy="920387"/>
          </a:xfrm>
          <a:prstGeom prst="rect">
            <a:avLst/>
          </a:prstGeom>
          <a:noFill/>
          <a:ln>
            <a:noFill/>
          </a:ln>
        </p:spPr>
      </p:pic>
      <p:pic>
        <p:nvPicPr>
          <p:cNvPr id="472" name="Google Shape;472;p36"/>
          <p:cNvPicPr preferRelativeResize="0"/>
          <p:nvPr/>
        </p:nvPicPr>
        <p:blipFill>
          <a:blip r:embed="rId7">
            <a:alphaModFix/>
          </a:blip>
          <a:stretch>
            <a:fillRect/>
          </a:stretch>
        </p:blipFill>
        <p:spPr>
          <a:xfrm>
            <a:off x="1292600" y="760000"/>
            <a:ext cx="1300850" cy="832550"/>
          </a:xfrm>
          <a:prstGeom prst="rect">
            <a:avLst/>
          </a:prstGeom>
          <a:noFill/>
          <a:ln>
            <a:noFill/>
          </a:ln>
        </p:spPr>
      </p:pic>
      <p:pic>
        <p:nvPicPr>
          <p:cNvPr id="473" name="Google Shape;473;p36"/>
          <p:cNvPicPr preferRelativeResize="0"/>
          <p:nvPr/>
        </p:nvPicPr>
        <p:blipFill>
          <a:blip r:embed="rId8">
            <a:alphaModFix/>
          </a:blip>
          <a:stretch>
            <a:fillRect/>
          </a:stretch>
        </p:blipFill>
        <p:spPr>
          <a:xfrm>
            <a:off x="7830950" y="498550"/>
            <a:ext cx="1199850" cy="119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graphicFrame>
        <p:nvGraphicFramePr>
          <p:cNvPr id="478" name="Google Shape;478;p37"/>
          <p:cNvGraphicFramePr/>
          <p:nvPr/>
        </p:nvGraphicFramePr>
        <p:xfrm>
          <a:off x="0" y="-76200"/>
          <a:ext cx="3000000" cy="3000000"/>
        </p:xfrm>
        <a:graphic>
          <a:graphicData uri="http://schemas.openxmlformats.org/drawingml/2006/table">
            <a:tbl>
              <a:tblPr>
                <a:noFill/>
                <a:tableStyleId>{53F36E98-48B6-47ED-A64A-50626ED4DC91}</a:tableStyleId>
              </a:tblPr>
              <a:tblGrid>
                <a:gridCol w="1086575"/>
                <a:gridCol w="1239025"/>
                <a:gridCol w="1103375"/>
                <a:gridCol w="1143000"/>
                <a:gridCol w="1143000"/>
                <a:gridCol w="1143000"/>
                <a:gridCol w="1143000"/>
                <a:gridCol w="1143000"/>
              </a:tblGrid>
              <a:tr h="1729100">
                <a:tc>
                  <a:txBody>
                    <a:bodyPr/>
                    <a:lstStyle/>
                    <a:p>
                      <a:pPr indent="0" lvl="0" marL="0" rtl="0" algn="ctr">
                        <a:spcBef>
                          <a:spcPts val="0"/>
                        </a:spcBef>
                        <a:spcAft>
                          <a:spcPts val="0"/>
                        </a:spcAft>
                        <a:buNone/>
                      </a:pPr>
                      <a:r>
                        <a:rPr lang="en">
                          <a:latin typeface="Proxima Nova"/>
                          <a:ea typeface="Proxima Nova"/>
                          <a:cs typeface="Proxima Nova"/>
                          <a:sym typeface="Proxima Nova"/>
                        </a:rPr>
                        <a:t>Name / criteria</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Proxima Nova"/>
                          <a:ea typeface="Proxima Nova"/>
                          <a:cs typeface="Proxima Nova"/>
                          <a:sym typeface="Proxima Nova"/>
                        </a:rPr>
                        <a:t>Fisher Wallace Stimulator (CES)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Brain Stimulator V3</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
                          <a:latin typeface="Proxima Nova"/>
                          <a:ea typeface="Proxima Nova"/>
                          <a:cs typeface="Proxima Nova"/>
                          <a:sym typeface="Proxima Nova"/>
                        </a:rPr>
                        <a:t>Thync </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Soterix Medical</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1 X 1</a:t>
                      </a:r>
                      <a:endParaRPr>
                        <a:latin typeface="Proxima Nova"/>
                        <a:ea typeface="Proxima Nova"/>
                        <a:cs typeface="Proxima Nova"/>
                        <a:sym typeface="Proxima Nova"/>
                      </a:endParaRPr>
                    </a:p>
                  </a:txBody>
                  <a:tcPr marT="91425" marB="91425" marR="91425" marL="91425"/>
                </a:tc>
                <a:tc>
                  <a:txBody>
                    <a:bodyPr/>
                    <a:lstStyle/>
                    <a:p>
                      <a:pPr indent="0" lvl="0" marL="0" rtl="0" algn="ctr">
                        <a:spcBef>
                          <a:spcPts val="0"/>
                        </a:spcBef>
                        <a:spcAft>
                          <a:spcPts val="0"/>
                        </a:spcAft>
                        <a:buNone/>
                      </a:pPr>
                      <a:r>
                        <a:rPr lang="en">
                          <a:latin typeface="Proxima Nova"/>
                          <a:ea typeface="Proxima Nova"/>
                          <a:cs typeface="Proxima Nova"/>
                          <a:sym typeface="Proxima Nova"/>
                        </a:rPr>
                        <a:t>PlatoWork</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Halo</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Proxima Nova"/>
                          <a:ea typeface="Proxima Nova"/>
                          <a:cs typeface="Proxima Nova"/>
                          <a:sym typeface="Proxima Nova"/>
                        </a:rPr>
                        <a:t>Iontopatch 80</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7525">
                <a:tc>
                  <a:txBody>
                    <a:bodyPr/>
                    <a:lstStyle/>
                    <a:p>
                      <a:pPr indent="0" lvl="0" marL="0" rtl="0" algn="l">
                        <a:spcBef>
                          <a:spcPts val="0"/>
                        </a:spcBef>
                        <a:spcAft>
                          <a:spcPts val="0"/>
                        </a:spcAft>
                        <a:buNone/>
                      </a:pPr>
                      <a:r>
                        <a:rPr lang="en">
                          <a:latin typeface="Proxima Nova"/>
                          <a:ea typeface="Proxima Nova"/>
                          <a:cs typeface="Proxima Nova"/>
                          <a:sym typeface="Proxima Nova"/>
                        </a:rPr>
                        <a:t>Price </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$699</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$130</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Proxima Nova"/>
                          <a:ea typeface="Proxima Nova"/>
                          <a:cs typeface="Proxima Nova"/>
                          <a:sym typeface="Proxima Nova"/>
                        </a:rPr>
                        <a:t>$250</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N/A</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$450</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$499</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$57 per 6</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7525">
                <a:tc>
                  <a:txBody>
                    <a:bodyPr/>
                    <a:lstStyle/>
                    <a:p>
                      <a:pPr indent="0" lvl="0" marL="0" rtl="0" algn="l">
                        <a:spcBef>
                          <a:spcPts val="0"/>
                        </a:spcBef>
                        <a:spcAft>
                          <a:spcPts val="0"/>
                        </a:spcAft>
                        <a:buNone/>
                      </a:pPr>
                      <a:r>
                        <a:rPr lang="en">
                          <a:latin typeface="Proxima Nova"/>
                          <a:ea typeface="Proxima Nova"/>
                          <a:cs typeface="Proxima Nova"/>
                          <a:sym typeface="Proxima Nova"/>
                        </a:rPr>
                        <a:t>Max Current</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4 mA</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2 mA</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Proxima Nova"/>
                          <a:ea typeface="Proxima Nova"/>
                          <a:cs typeface="Proxima Nova"/>
                          <a:sym typeface="Proxima Nova"/>
                        </a:rPr>
                        <a:t>N/A</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 mA</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 mA</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2 mA</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0.09 mA</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25150">
                <a:tc>
                  <a:txBody>
                    <a:bodyPr/>
                    <a:lstStyle/>
                    <a:p>
                      <a:pPr indent="0" lvl="0" marL="0" rtl="0" algn="l">
                        <a:spcBef>
                          <a:spcPts val="0"/>
                        </a:spcBef>
                        <a:spcAft>
                          <a:spcPts val="0"/>
                        </a:spcAft>
                        <a:buNone/>
                      </a:pPr>
                      <a:r>
                        <a:rPr lang="en">
                          <a:latin typeface="Proxima Nova"/>
                          <a:ea typeface="Proxima Nova"/>
                          <a:cs typeface="Proxima Nova"/>
                          <a:sym typeface="Proxima Nova"/>
                        </a:rPr>
                        <a:t>Auto Ramp up/down</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N/A</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a:t>
                      </a:r>
                      <a:endParaRPr sz="1800">
                        <a:solidFill>
                          <a:srgbClr val="FF0000"/>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6775">
                <a:tc>
                  <a:txBody>
                    <a:bodyPr/>
                    <a:lstStyle/>
                    <a:p>
                      <a:pPr indent="0" lvl="0" marL="0" rtl="0" algn="l">
                        <a:spcBef>
                          <a:spcPts val="0"/>
                        </a:spcBef>
                        <a:spcAft>
                          <a:spcPts val="0"/>
                        </a:spcAft>
                        <a:buNone/>
                      </a:pPr>
                      <a:r>
                        <a:rPr lang="en">
                          <a:latin typeface="Proxima Nova"/>
                          <a:ea typeface="Proxima Nova"/>
                          <a:cs typeface="Proxima Nova"/>
                          <a:sym typeface="Proxima Nova"/>
                        </a:rPr>
                        <a:t>Timer</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a:t>
                      </a:r>
                      <a:endParaRPr sz="1800">
                        <a:solidFill>
                          <a:srgbClr val="FF0000"/>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7525">
                <a:tc>
                  <a:txBody>
                    <a:bodyPr/>
                    <a:lstStyle/>
                    <a:p>
                      <a:pPr indent="0" lvl="0" marL="0" rtl="0" algn="l">
                        <a:spcBef>
                          <a:spcPts val="0"/>
                        </a:spcBef>
                        <a:spcAft>
                          <a:spcPts val="0"/>
                        </a:spcAft>
                        <a:buNone/>
                      </a:pPr>
                      <a:r>
                        <a:rPr lang="en">
                          <a:latin typeface="Proxima Nova"/>
                          <a:ea typeface="Proxima Nova"/>
                          <a:cs typeface="Proxima Nova"/>
                          <a:sym typeface="Proxima Nova"/>
                        </a:rPr>
                        <a:t>WaveForms</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AC, Pulse</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Proxima Nova"/>
                          <a:ea typeface="Proxima Nova"/>
                          <a:cs typeface="Proxima Nova"/>
                          <a:sym typeface="Proxima Nova"/>
                        </a:rPr>
                        <a:t>Pulse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DC</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1675">
                <a:tc>
                  <a:txBody>
                    <a:bodyPr/>
                    <a:lstStyle/>
                    <a:p>
                      <a:pPr indent="0" lvl="0" marL="0" rtl="0" algn="l">
                        <a:spcBef>
                          <a:spcPts val="0"/>
                        </a:spcBef>
                        <a:spcAft>
                          <a:spcPts val="0"/>
                        </a:spcAft>
                        <a:buNone/>
                      </a:pPr>
                      <a:r>
                        <a:rPr lang="en">
                          <a:latin typeface="Proxima Nova"/>
                          <a:ea typeface="Proxima Nova"/>
                          <a:cs typeface="Proxima Nova"/>
                          <a:sym typeface="Proxima Nova"/>
                        </a:rPr>
                        <a:t>FDA-Cleared</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rgbClr val="000000"/>
                        </a:buClr>
                        <a:buSzPts val="1100"/>
                        <a:buFont typeface="Arial"/>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1800">
                          <a:solidFill>
                            <a:srgbClr val="FF0000"/>
                          </a:solidFill>
                          <a:latin typeface="Proxima Nova"/>
                          <a:ea typeface="Proxima Nova"/>
                          <a:cs typeface="Proxima Nova"/>
                          <a:sym typeface="Proxima Nova"/>
                        </a:rPr>
                        <a:t>✘</a:t>
                      </a:r>
                      <a:endParaRPr sz="1800">
                        <a:solidFill>
                          <a:srgbClr val="FF0000"/>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800">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Clr>
                          <a:srgbClr val="000000"/>
                        </a:buClr>
                        <a:buSzPts val="1100"/>
                        <a:buFont typeface="Arial"/>
                        <a:buNone/>
                      </a:pPr>
                      <a:r>
                        <a:rPr lang="en" sz="1800">
                          <a:solidFill>
                            <a:srgbClr val="FF0000"/>
                          </a:solidFill>
                          <a:latin typeface="Proxima Nova"/>
                          <a:ea typeface="Proxima Nova"/>
                          <a:cs typeface="Proxima Nova"/>
                          <a:sym typeface="Proxima Nova"/>
                        </a:rPr>
                        <a:t>✘</a:t>
                      </a:r>
                      <a:endParaRPr>
                        <a:solidFill>
                          <a:srgbClr val="FF0000"/>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a:t>
                      </a:r>
                      <a:endParaRPr sz="1800">
                        <a:solidFill>
                          <a:srgbClr val="FF0000"/>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25150">
                <a:tc>
                  <a:txBody>
                    <a:bodyPr/>
                    <a:lstStyle/>
                    <a:p>
                      <a:pPr indent="0" lvl="0" marL="0" rtl="0" algn="l">
                        <a:spcBef>
                          <a:spcPts val="0"/>
                        </a:spcBef>
                        <a:spcAft>
                          <a:spcPts val="0"/>
                        </a:spcAft>
                        <a:buNone/>
                      </a:pPr>
                      <a:r>
                        <a:rPr lang="en">
                          <a:latin typeface="Proxima Nova"/>
                          <a:ea typeface="Proxima Nova"/>
                          <a:cs typeface="Proxima Nova"/>
                          <a:sym typeface="Proxima Nova"/>
                        </a:rPr>
                        <a:t>Duration</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20 minutes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30 Minutes </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Proxima Nova"/>
                          <a:ea typeface="Proxima Nova"/>
                          <a:cs typeface="Proxima Nova"/>
                          <a:sym typeface="Proxima Nova"/>
                        </a:rPr>
                        <a:t>20 minutes</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40 minutes</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15 minutes</a:t>
                      </a:r>
                      <a:endParaRPr>
                        <a:latin typeface="Proxima Nova"/>
                        <a:ea typeface="Proxima Nova"/>
                        <a:cs typeface="Proxima Nova"/>
                        <a:sym typeface="Proxima Nova"/>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a:latin typeface="Proxima Nova"/>
                          <a:ea typeface="Proxima Nova"/>
                          <a:cs typeface="Proxima Nova"/>
                          <a:sym typeface="Proxima Nova"/>
                        </a:rPr>
                        <a:t>20 minutes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14 hours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479" name="Google Shape;479;p37"/>
          <p:cNvPicPr preferRelativeResize="0"/>
          <p:nvPr/>
        </p:nvPicPr>
        <p:blipFill rotWithShape="1">
          <a:blip r:embed="rId3">
            <a:alphaModFix/>
          </a:blip>
          <a:srcRect b="0" l="19882" r="16958" t="0"/>
          <a:stretch/>
        </p:blipFill>
        <p:spPr>
          <a:xfrm>
            <a:off x="2325600" y="732325"/>
            <a:ext cx="1036959" cy="924900"/>
          </a:xfrm>
          <a:prstGeom prst="rect">
            <a:avLst/>
          </a:prstGeom>
          <a:noFill/>
          <a:ln>
            <a:noFill/>
          </a:ln>
        </p:spPr>
      </p:pic>
      <p:pic>
        <p:nvPicPr>
          <p:cNvPr id="480" name="Google Shape;480;p37"/>
          <p:cNvPicPr preferRelativeResize="0"/>
          <p:nvPr/>
        </p:nvPicPr>
        <p:blipFill rotWithShape="1">
          <a:blip r:embed="rId4">
            <a:alphaModFix/>
          </a:blip>
          <a:srcRect b="0" l="25292" r="20315" t="15611"/>
          <a:stretch/>
        </p:blipFill>
        <p:spPr>
          <a:xfrm>
            <a:off x="3572250" y="347900"/>
            <a:ext cx="909625" cy="1253275"/>
          </a:xfrm>
          <a:prstGeom prst="rect">
            <a:avLst/>
          </a:prstGeom>
          <a:noFill/>
          <a:ln>
            <a:noFill/>
          </a:ln>
        </p:spPr>
      </p:pic>
      <p:pic>
        <p:nvPicPr>
          <p:cNvPr id="481" name="Google Shape;481;p37"/>
          <p:cNvPicPr preferRelativeResize="0"/>
          <p:nvPr/>
        </p:nvPicPr>
        <p:blipFill>
          <a:blip r:embed="rId5">
            <a:alphaModFix/>
          </a:blip>
          <a:stretch>
            <a:fillRect/>
          </a:stretch>
        </p:blipFill>
        <p:spPr>
          <a:xfrm>
            <a:off x="5285911" y="524713"/>
            <a:ext cx="1886264" cy="1207200"/>
          </a:xfrm>
          <a:prstGeom prst="rect">
            <a:avLst/>
          </a:prstGeom>
          <a:noFill/>
          <a:ln>
            <a:noFill/>
          </a:ln>
        </p:spPr>
      </p:pic>
      <p:pic>
        <p:nvPicPr>
          <p:cNvPr id="482" name="Google Shape;482;p37"/>
          <p:cNvPicPr preferRelativeResize="0"/>
          <p:nvPr/>
        </p:nvPicPr>
        <p:blipFill>
          <a:blip r:embed="rId6">
            <a:alphaModFix/>
          </a:blip>
          <a:stretch>
            <a:fillRect/>
          </a:stretch>
        </p:blipFill>
        <p:spPr>
          <a:xfrm>
            <a:off x="4648200" y="842320"/>
            <a:ext cx="1036951" cy="734204"/>
          </a:xfrm>
          <a:prstGeom prst="rect">
            <a:avLst/>
          </a:prstGeom>
          <a:noFill/>
          <a:ln>
            <a:noFill/>
          </a:ln>
        </p:spPr>
      </p:pic>
      <p:pic>
        <p:nvPicPr>
          <p:cNvPr id="483" name="Google Shape;483;p37"/>
          <p:cNvPicPr preferRelativeResize="0"/>
          <p:nvPr/>
        </p:nvPicPr>
        <p:blipFill>
          <a:blip r:embed="rId7">
            <a:alphaModFix/>
          </a:blip>
          <a:stretch>
            <a:fillRect/>
          </a:stretch>
        </p:blipFill>
        <p:spPr>
          <a:xfrm>
            <a:off x="1179625" y="752475"/>
            <a:ext cx="1118775" cy="1118775"/>
          </a:xfrm>
          <a:prstGeom prst="rect">
            <a:avLst/>
          </a:prstGeom>
          <a:noFill/>
          <a:ln>
            <a:noFill/>
          </a:ln>
        </p:spPr>
      </p:pic>
      <p:pic>
        <p:nvPicPr>
          <p:cNvPr id="484" name="Google Shape;484;p37"/>
          <p:cNvPicPr preferRelativeResize="0"/>
          <p:nvPr/>
        </p:nvPicPr>
        <p:blipFill>
          <a:blip r:embed="rId8">
            <a:alphaModFix/>
          </a:blip>
          <a:stretch>
            <a:fillRect/>
          </a:stretch>
        </p:blipFill>
        <p:spPr>
          <a:xfrm>
            <a:off x="6391450" y="347900"/>
            <a:ext cx="2129055" cy="1362600"/>
          </a:xfrm>
          <a:prstGeom prst="rect">
            <a:avLst/>
          </a:prstGeom>
          <a:noFill/>
          <a:ln>
            <a:noFill/>
          </a:ln>
        </p:spPr>
      </p:pic>
      <p:pic>
        <p:nvPicPr>
          <p:cNvPr id="485" name="Google Shape;485;p37"/>
          <p:cNvPicPr preferRelativeResize="0"/>
          <p:nvPr/>
        </p:nvPicPr>
        <p:blipFill>
          <a:blip r:embed="rId9">
            <a:alphaModFix/>
          </a:blip>
          <a:stretch>
            <a:fillRect/>
          </a:stretch>
        </p:blipFill>
        <p:spPr>
          <a:xfrm>
            <a:off x="8034950" y="606550"/>
            <a:ext cx="1036950" cy="1036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Limitations </a:t>
            </a:r>
            <a:endParaRPr>
              <a:latin typeface="Proxima Nova"/>
              <a:ea typeface="Proxima Nova"/>
              <a:cs typeface="Proxima Nova"/>
              <a:sym typeface="Proxima Nova"/>
            </a:endParaRPr>
          </a:p>
        </p:txBody>
      </p:sp>
      <p:graphicFrame>
        <p:nvGraphicFramePr>
          <p:cNvPr id="491" name="Google Shape;491;p38"/>
          <p:cNvGraphicFramePr/>
          <p:nvPr/>
        </p:nvGraphicFramePr>
        <p:xfrm>
          <a:off x="1089875" y="1267825"/>
          <a:ext cx="3000000" cy="3000000"/>
        </p:xfrm>
        <a:graphic>
          <a:graphicData uri="http://schemas.openxmlformats.org/drawingml/2006/table">
            <a:tbl>
              <a:tblPr>
                <a:noFill/>
                <a:tableStyleId>{0516D357-9CC4-481B-BBB7-DD44B4830FBD}</a:tableStyleId>
              </a:tblPr>
              <a:tblGrid>
                <a:gridCol w="2312550"/>
                <a:gridCol w="4625075"/>
              </a:tblGrid>
              <a:tr h="404825">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Device </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Limitations</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35075">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EEG Electrode Locator Headgear</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The device needs a little more work for people with hair. Requires the application of saline before use.</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407350">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Iontophoresis</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Uncertainty of </a:t>
                      </a:r>
                      <a:r>
                        <a:rPr lang="en" sz="1200">
                          <a:solidFill>
                            <a:schemeClr val="dk2"/>
                          </a:solidFill>
                          <a:latin typeface="Proxima Nova"/>
                          <a:ea typeface="Proxima Nova"/>
                          <a:cs typeface="Proxima Nova"/>
                          <a:sym typeface="Proxima Nova"/>
                        </a:rPr>
                        <a:t>constant</a:t>
                      </a:r>
                      <a:r>
                        <a:rPr lang="en" sz="1200">
                          <a:solidFill>
                            <a:schemeClr val="dk2"/>
                          </a:solidFill>
                          <a:latin typeface="Proxima Nova"/>
                          <a:ea typeface="Proxima Nova"/>
                          <a:cs typeface="Proxima Nova"/>
                          <a:sym typeface="Proxima Nova"/>
                        </a:rPr>
                        <a:t> voltage and </a:t>
                      </a:r>
                      <a:r>
                        <a:rPr lang="en" sz="1200">
                          <a:solidFill>
                            <a:schemeClr val="dk2"/>
                          </a:solidFill>
                          <a:latin typeface="Proxima Nova"/>
                          <a:ea typeface="Proxima Nova"/>
                          <a:cs typeface="Proxima Nova"/>
                          <a:sym typeface="Proxima Nova"/>
                        </a:rPr>
                        <a:t>output current. Also requires application of saline before use.</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407350">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Soterix Medical 1x1 device</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The device is expensive and not disposable.</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407350">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Thync Device </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The device is expensive and not disposable.</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407350">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White Market tDCS devices</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They are not disposable, not a lot of features quality is not trustworthy.</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736450">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The Brain Stimulator v3.0</a:t>
                      </a: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2"/>
                          </a:solidFill>
                          <a:latin typeface="Proxima Nova"/>
                          <a:ea typeface="Proxima Nova"/>
                          <a:cs typeface="Proxima Nova"/>
                          <a:sym typeface="Proxima Nova"/>
                        </a:rPr>
                        <a:t>Even though the device is relatively cheap, it requires a bit expertise to set up which is prone to mistake by an individual.</a:t>
                      </a:r>
                      <a:r>
                        <a:rPr lang="en" sz="1200">
                          <a:solidFill>
                            <a:schemeClr val="dk2"/>
                          </a:solidFill>
                          <a:latin typeface="Proxima Nova"/>
                          <a:ea typeface="Proxima Nova"/>
                          <a:cs typeface="Proxima Nova"/>
                          <a:sym typeface="Proxima Nova"/>
                        </a:rPr>
                        <a:t> </a:t>
                      </a:r>
                      <a:br>
                        <a:rPr lang="en" sz="1200">
                          <a:solidFill>
                            <a:schemeClr val="dk2"/>
                          </a:solidFill>
                          <a:latin typeface="Proxima Nova"/>
                          <a:ea typeface="Proxima Nova"/>
                          <a:cs typeface="Proxima Nova"/>
                          <a:sym typeface="Proxima Nova"/>
                        </a:rPr>
                      </a:br>
                      <a:endParaRPr sz="1200">
                        <a:solidFill>
                          <a:schemeClr val="dk2"/>
                        </a:solidFill>
                        <a:latin typeface="Proxima Nova"/>
                        <a:ea typeface="Proxima Nova"/>
                        <a:cs typeface="Proxima Nova"/>
                        <a:sym typeface="Proxima Nova"/>
                      </a:endParaRPr>
                    </a:p>
                  </a:txBody>
                  <a:tcPr marT="63500" marB="63500" marR="63500" marL="63500">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
        <p:nvSpPr>
          <p:cNvPr id="492" name="Google Shape;492;p38"/>
          <p:cNvSpPr txBox="1"/>
          <p:nvPr/>
        </p:nvSpPr>
        <p:spPr>
          <a:xfrm>
            <a:off x="3204450" y="4771825"/>
            <a:ext cx="25266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Table 1: limitations of prior art</a:t>
            </a:r>
            <a:r>
              <a:rPr lang="en">
                <a:solidFill>
                  <a:schemeClr val="dk2"/>
                </a:solidFill>
              </a:rPr>
              <a:t> </a:t>
            </a:r>
            <a:endParaRPr>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39"/>
          <p:cNvSpPr txBox="1"/>
          <p:nvPr>
            <p:ph type="ctrTitle"/>
          </p:nvPr>
        </p:nvSpPr>
        <p:spPr>
          <a:xfrm>
            <a:off x="2850258" y="713925"/>
            <a:ext cx="85206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Intellectual Property Claims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0"/>
          <p:cNvSpPr txBox="1"/>
          <p:nvPr>
            <p:ph type="title"/>
          </p:nvPr>
        </p:nvSpPr>
        <p:spPr>
          <a:xfrm>
            <a:off x="1297500" y="677975"/>
            <a:ext cx="7038900" cy="54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Intellectual Property Claims</a:t>
            </a:r>
            <a:endParaRPr>
              <a:latin typeface="Proxima Nova"/>
              <a:ea typeface="Proxima Nova"/>
              <a:cs typeface="Proxima Nova"/>
              <a:sym typeface="Proxima Nova"/>
            </a:endParaRPr>
          </a:p>
        </p:txBody>
      </p:sp>
      <p:sp>
        <p:nvSpPr>
          <p:cNvPr id="503" name="Google Shape;503;p40"/>
          <p:cNvSpPr txBox="1"/>
          <p:nvPr>
            <p:ph idx="1" type="body"/>
          </p:nvPr>
        </p:nvSpPr>
        <p:spPr>
          <a:xfrm>
            <a:off x="1021500" y="1307850"/>
            <a:ext cx="7590900" cy="3476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Device will be disposable </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Device will be easy to use </a:t>
            </a:r>
            <a:endParaRPr sz="1800">
              <a:latin typeface="Proxima Nova"/>
              <a:ea typeface="Proxima Nova"/>
              <a:cs typeface="Proxima Nova"/>
              <a:sym typeface="Proxima Nova"/>
            </a:endParaRPr>
          </a:p>
          <a:p>
            <a:pPr indent="-342900" lvl="1" marL="914400" rtl="0" algn="l">
              <a:lnSpc>
                <a:spcPct val="115000"/>
              </a:lnSpc>
              <a:spcBef>
                <a:spcPts val="0"/>
              </a:spcBef>
              <a:spcAft>
                <a:spcPts val="0"/>
              </a:spcAft>
              <a:buSzPts val="1800"/>
              <a:buFont typeface="Proxima Nova"/>
              <a:buAutoNum type="alphaLcPeriod"/>
            </a:pPr>
            <a:r>
              <a:rPr lang="en" sz="1800">
                <a:latin typeface="Proxima Nova"/>
                <a:ea typeface="Proxima Nova"/>
                <a:cs typeface="Proxima Nova"/>
                <a:sym typeface="Proxima Nova"/>
              </a:rPr>
              <a:t>Patient should be able to self administer the medication</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Device will come in easy to open packaging</a:t>
            </a:r>
            <a:endParaRPr sz="1800">
              <a:latin typeface="Proxima Nova"/>
              <a:ea typeface="Proxima Nova"/>
              <a:cs typeface="Proxima Nova"/>
              <a:sym typeface="Proxima Nova"/>
            </a:endParaRPr>
          </a:p>
          <a:p>
            <a:pPr indent="-342900" lvl="1" marL="914400" rtl="0" algn="l">
              <a:lnSpc>
                <a:spcPct val="115000"/>
              </a:lnSpc>
              <a:spcBef>
                <a:spcPts val="0"/>
              </a:spcBef>
              <a:spcAft>
                <a:spcPts val="0"/>
              </a:spcAft>
              <a:buSzPts val="1800"/>
              <a:buFont typeface="Proxima Nova"/>
              <a:buAutoNum type="alphaLcPeriod"/>
            </a:pPr>
            <a:r>
              <a:rPr lang="en" sz="1800">
                <a:latin typeface="Proxima Nova"/>
                <a:ea typeface="Proxima Nova"/>
                <a:cs typeface="Proxima Nova"/>
                <a:sym typeface="Proxima Nova"/>
              </a:rPr>
              <a:t>It will be ready to use and pre assembled inside packaging unlike existing products</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Headgear should easy to put on</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Device should output a steady current of 4 mA or less depending on the type of device used</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The device should be usable for single 30-45 minute dose, then safely deactivated</a:t>
            </a:r>
            <a:endParaRPr sz="1800">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41"/>
          <p:cNvSpPr txBox="1"/>
          <p:nvPr>
            <p:ph type="ctrTitle"/>
          </p:nvPr>
        </p:nvSpPr>
        <p:spPr>
          <a:xfrm>
            <a:off x="2850258" y="713925"/>
            <a:ext cx="85206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Specifications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227050" y="6561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About The </a:t>
            </a:r>
            <a:r>
              <a:rPr lang="en" sz="3000">
                <a:latin typeface="Proxima Nova"/>
                <a:ea typeface="Proxima Nova"/>
                <a:cs typeface="Proxima Nova"/>
                <a:sym typeface="Proxima Nova"/>
              </a:rPr>
              <a:t>Brain</a:t>
            </a:r>
            <a:endParaRPr sz="3000">
              <a:latin typeface="Proxima Nova"/>
              <a:ea typeface="Proxima Nova"/>
              <a:cs typeface="Proxima Nova"/>
              <a:sym typeface="Proxima Nova"/>
            </a:endParaRPr>
          </a:p>
        </p:txBody>
      </p:sp>
      <p:sp>
        <p:nvSpPr>
          <p:cNvPr id="289" name="Google Shape;289;p15"/>
          <p:cNvSpPr txBox="1"/>
          <p:nvPr>
            <p:ph idx="1" type="body"/>
          </p:nvPr>
        </p:nvSpPr>
        <p:spPr>
          <a:xfrm>
            <a:off x="49025" y="1307850"/>
            <a:ext cx="43482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Comprised of network of nerve cells known as neurons [1].</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Communicate to each other using tiny electrical, and chemical impulses </a:t>
            </a:r>
            <a:r>
              <a:rPr lang="en" sz="1800">
                <a:latin typeface="Proxima Nova"/>
                <a:ea typeface="Proxima Nova"/>
                <a:cs typeface="Proxima Nova"/>
                <a:sym typeface="Proxima Nova"/>
              </a:rPr>
              <a:t>[1].</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Can be stimulated by an electrical current to facilitate the depolarization or hyperpolarization. </a:t>
            </a:r>
            <a:endParaRPr sz="1800">
              <a:latin typeface="Proxima Nova"/>
              <a:ea typeface="Proxima Nova"/>
              <a:cs typeface="Proxima Nova"/>
              <a:sym typeface="Proxima Nova"/>
            </a:endParaRPr>
          </a:p>
        </p:txBody>
      </p:sp>
      <p:sp>
        <p:nvSpPr>
          <p:cNvPr id="290" name="Google Shape;290;p15"/>
          <p:cNvSpPr txBox="1"/>
          <p:nvPr/>
        </p:nvSpPr>
        <p:spPr>
          <a:xfrm>
            <a:off x="4465663" y="4346100"/>
            <a:ext cx="49356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https://psychmuseum.uwgb.org/neuro/neurons/</a:t>
            </a:r>
            <a:endParaRPr>
              <a:solidFill>
                <a:schemeClr val="lt1"/>
              </a:solidFill>
            </a:endParaRPr>
          </a:p>
        </p:txBody>
      </p:sp>
      <p:sp>
        <p:nvSpPr>
          <p:cNvPr id="291" name="Google Shape;291;p15"/>
          <p:cNvSpPr txBox="1"/>
          <p:nvPr/>
        </p:nvSpPr>
        <p:spPr>
          <a:xfrm>
            <a:off x="181425" y="4674025"/>
            <a:ext cx="8745000" cy="58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[1] </a:t>
            </a:r>
            <a:r>
              <a:rPr lang="en">
                <a:latin typeface="Times New Roman"/>
                <a:ea typeface="Times New Roman"/>
                <a:cs typeface="Times New Roman"/>
                <a:sym typeface="Times New Roman"/>
              </a:rPr>
              <a:t>Churchland, Patricia Smith. MIT press, 1989.</a:t>
            </a:r>
            <a:endParaRPr/>
          </a:p>
        </p:txBody>
      </p:sp>
      <p:pic>
        <p:nvPicPr>
          <p:cNvPr id="292" name="Google Shape;292;p15"/>
          <p:cNvPicPr preferRelativeResize="0"/>
          <p:nvPr/>
        </p:nvPicPr>
        <p:blipFill>
          <a:blip r:embed="rId3">
            <a:alphaModFix/>
          </a:blip>
          <a:stretch>
            <a:fillRect/>
          </a:stretch>
        </p:blipFill>
        <p:spPr>
          <a:xfrm>
            <a:off x="4397225" y="853151"/>
            <a:ext cx="4746774" cy="3560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42"/>
          <p:cNvSpPr txBox="1"/>
          <p:nvPr>
            <p:ph idx="4294967295" type="title"/>
          </p:nvPr>
        </p:nvSpPr>
        <p:spPr>
          <a:xfrm>
            <a:off x="1680750" y="-65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Project Design Specification</a:t>
            </a:r>
            <a:endParaRPr>
              <a:latin typeface="Proxima Nova"/>
              <a:ea typeface="Proxima Nova"/>
              <a:cs typeface="Proxima Nova"/>
              <a:sym typeface="Proxima Nova"/>
            </a:endParaRPr>
          </a:p>
        </p:txBody>
      </p:sp>
      <p:graphicFrame>
        <p:nvGraphicFramePr>
          <p:cNvPr id="514" name="Google Shape;514;p42"/>
          <p:cNvGraphicFramePr/>
          <p:nvPr/>
        </p:nvGraphicFramePr>
        <p:xfrm>
          <a:off x="874563" y="537275"/>
          <a:ext cx="3000000" cy="3000000"/>
        </p:xfrm>
        <a:graphic>
          <a:graphicData uri="http://schemas.openxmlformats.org/drawingml/2006/table">
            <a:tbl>
              <a:tblPr>
                <a:noFill/>
                <a:tableStyleId>{0516D357-9CC4-481B-BBB7-DD44B4830FBD}</a:tableStyleId>
              </a:tblPr>
              <a:tblGrid>
                <a:gridCol w="2561500"/>
                <a:gridCol w="4430800"/>
              </a:tblGrid>
              <a:tr h="12700">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Parameter </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Value</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Electrode size</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0.8</a:t>
                      </a:r>
                      <a:r>
                        <a:rPr lang="en" sz="1300">
                          <a:solidFill>
                            <a:schemeClr val="dk2"/>
                          </a:solidFill>
                          <a:latin typeface="Proxima Nova"/>
                          <a:ea typeface="Proxima Nova"/>
                          <a:cs typeface="Proxima Nova"/>
                          <a:sym typeface="Proxima Nova"/>
                        </a:rPr>
                        <a:t> A/m</a:t>
                      </a:r>
                      <a:r>
                        <a:rPr baseline="30000" lang="en" sz="1300">
                          <a:solidFill>
                            <a:schemeClr val="dk2"/>
                          </a:solidFill>
                          <a:latin typeface="Proxima Nova"/>
                          <a:ea typeface="Proxima Nova"/>
                          <a:cs typeface="Proxima Nova"/>
                          <a:sym typeface="Proxima Nova"/>
                        </a:rPr>
                        <a:t>2</a:t>
                      </a:r>
                      <a:r>
                        <a:rPr lang="en" sz="1300">
                          <a:solidFill>
                            <a:schemeClr val="dk2"/>
                          </a:solidFill>
                          <a:latin typeface="Proxima Nova"/>
                          <a:ea typeface="Proxima Nova"/>
                          <a:cs typeface="Proxima Nova"/>
                          <a:sym typeface="Proxima Nova"/>
                        </a:rPr>
                        <a:t> current density must be maintained. So electrode pads should be larger than  25</a:t>
                      </a:r>
                      <a:r>
                        <a:rPr lang="en" sz="1300">
                          <a:solidFill>
                            <a:schemeClr val="dk2"/>
                          </a:solidFill>
                          <a:latin typeface="Proxima Nova"/>
                          <a:ea typeface="Proxima Nova"/>
                          <a:cs typeface="Proxima Nova"/>
                          <a:sym typeface="Proxima Nova"/>
                        </a:rPr>
                        <a:t> cm^2 for 2 milliamp current </a:t>
                      </a:r>
                      <a:r>
                        <a:rPr lang="en" sz="1300">
                          <a:solidFill>
                            <a:schemeClr val="dk2"/>
                          </a:solidFill>
                          <a:latin typeface="Proxima Nova"/>
                          <a:ea typeface="Proxima Nova"/>
                          <a:cs typeface="Proxima Nova"/>
                          <a:sym typeface="Proxima Nova"/>
                        </a:rPr>
                        <a:t>[1]</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C</a:t>
                      </a:r>
                      <a:r>
                        <a:rPr lang="en" sz="1300">
                          <a:solidFill>
                            <a:schemeClr val="dk2"/>
                          </a:solidFill>
                          <a:latin typeface="Proxima Nova"/>
                          <a:ea typeface="Proxima Nova"/>
                          <a:cs typeface="Proxima Nova"/>
                          <a:sym typeface="Proxima Nova"/>
                        </a:rPr>
                        <a:t>urrent</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2</a:t>
                      </a:r>
                      <a:r>
                        <a:rPr lang="en" sz="1300">
                          <a:solidFill>
                            <a:schemeClr val="dk2"/>
                          </a:solidFill>
                          <a:latin typeface="Proxima Nova"/>
                          <a:ea typeface="Proxima Nova"/>
                          <a:cs typeface="Proxima Nova"/>
                          <a:sym typeface="Proxima Nova"/>
                        </a:rPr>
                        <a:t> mA - 4 mA (safety threshold) [2]</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Voltage requirement</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20 V -  43 V [4]</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Duration</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30 - </a:t>
                      </a:r>
                      <a:r>
                        <a:rPr lang="en" sz="1300">
                          <a:solidFill>
                            <a:schemeClr val="dk2"/>
                          </a:solidFill>
                          <a:latin typeface="Proxima Nova"/>
                          <a:ea typeface="Proxima Nova"/>
                          <a:cs typeface="Proxima Nova"/>
                          <a:sym typeface="Proxima Nova"/>
                        </a:rPr>
                        <a:t>45 minutes [2]</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Dosage</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Single dose</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Headgear circumference</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Around </a:t>
                      </a:r>
                      <a:r>
                        <a:rPr lang="en" sz="1300">
                          <a:solidFill>
                            <a:schemeClr val="dk2"/>
                          </a:solidFill>
                          <a:latin typeface="Proxima Nova"/>
                          <a:ea typeface="Proxima Nova"/>
                          <a:cs typeface="Proxima Nova"/>
                          <a:sym typeface="Proxima Nova"/>
                        </a:rPr>
                        <a:t>57.2 cm [3] (elastic material)</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Weight</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Less than 1 lb</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Price</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20 USD</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Ramp up/Ramp down</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1 mA for 30 seconds </a:t>
                      </a:r>
                      <a:endParaRPr sz="1300">
                        <a:solidFill>
                          <a:schemeClr val="dk2"/>
                        </a:solidFill>
                        <a:latin typeface="Proxima Nova"/>
                        <a:ea typeface="Proxima Nova"/>
                        <a:cs typeface="Proxima Nova"/>
                        <a:sym typeface="Proxima Nova"/>
                      </a:endParaRPr>
                    </a:p>
                  </a:txBody>
                  <a:tcPr marT="63500" marB="63500" marR="63500" marL="635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
        <p:nvSpPr>
          <p:cNvPr id="515" name="Google Shape;515;p42"/>
          <p:cNvSpPr txBox="1"/>
          <p:nvPr/>
        </p:nvSpPr>
        <p:spPr>
          <a:xfrm>
            <a:off x="-80850" y="4229300"/>
            <a:ext cx="9710100" cy="749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roxima Nova"/>
              <a:buAutoNum type="arabicPeriod"/>
            </a:pPr>
            <a:r>
              <a:rPr lang="en" sz="1200">
                <a:latin typeface="Proxima Nova"/>
                <a:ea typeface="Proxima Nova"/>
                <a:cs typeface="Proxima Nova"/>
                <a:sym typeface="Proxima Nova"/>
              </a:rPr>
              <a:t>Brunoni AR, Nitsche MA, Bolognini N, et al. Clinical research with transcranial direct current stimulation (tDCS): challenges and future directions. </a:t>
            </a:r>
            <a:r>
              <a:rPr i="1" lang="en" sz="1200">
                <a:latin typeface="Proxima Nova"/>
                <a:ea typeface="Proxima Nova"/>
                <a:cs typeface="Proxima Nova"/>
                <a:sym typeface="Proxima Nova"/>
              </a:rPr>
              <a:t>Brain Stimul</a:t>
            </a:r>
            <a:r>
              <a:rPr lang="en" sz="1200">
                <a:latin typeface="Proxima Nova"/>
                <a:ea typeface="Proxima Nova"/>
                <a:cs typeface="Proxima Nova"/>
                <a:sym typeface="Proxima Nova"/>
              </a:rPr>
              <a:t>. 2011;5(3):175-195.</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Thair H, Holloway AL, Newport R and Smith doi: 10.3389/fnins.2017.00641</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Neyzi O, Bundak R, Gökçay G, et al. </a:t>
            </a:r>
            <a:r>
              <a:rPr i="1" lang="en" sz="1200">
                <a:latin typeface="Proxima Nova"/>
                <a:ea typeface="Proxima Nova"/>
                <a:cs typeface="Proxima Nova"/>
                <a:sym typeface="Proxima Nova"/>
              </a:rPr>
              <a:t>nical Research in Pediatric Endocrinology</a:t>
            </a:r>
            <a:r>
              <a:rPr lang="en" sz="1200">
                <a:latin typeface="Proxima Nova"/>
                <a:ea typeface="Proxima Nova"/>
                <a:cs typeface="Proxima Nova"/>
                <a:sym typeface="Proxima Nova"/>
              </a:rPr>
              <a:t>. 2015;7(4):280-293. doi:10.4274/jcrpe.2183.</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a:latin typeface="Proxima Nova"/>
                <a:ea typeface="Proxima Nova"/>
                <a:cs typeface="Proxima Nova"/>
                <a:sym typeface="Proxima Nova"/>
              </a:rPr>
              <a:t>DIY | DIY Tdcs | Page 2." Diytdcs.com. N. p., 2015. Web. 15 Oct. 2018.</a:t>
            </a:r>
            <a:endParaRPr sz="1200">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4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Concept Selection Process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44"/>
          <p:cNvSpPr txBox="1"/>
          <p:nvPr>
            <p:ph idx="4294967295" type="title"/>
          </p:nvPr>
        </p:nvSpPr>
        <p:spPr>
          <a:xfrm>
            <a:off x="139900" y="-62700"/>
            <a:ext cx="70305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Brainstorming map</a:t>
            </a:r>
            <a:endParaRPr/>
          </a:p>
        </p:txBody>
      </p:sp>
      <p:sp>
        <p:nvSpPr>
          <p:cNvPr id="526" name="Google Shape;526;p44"/>
          <p:cNvSpPr/>
          <p:nvPr/>
        </p:nvSpPr>
        <p:spPr>
          <a:xfrm>
            <a:off x="3096738" y="508525"/>
            <a:ext cx="1387200" cy="879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Low cost, ready to use, “disposable” tDCS</a:t>
            </a:r>
            <a:endParaRPr>
              <a:latin typeface="Proxima Nova"/>
              <a:ea typeface="Proxima Nova"/>
              <a:cs typeface="Proxima Nova"/>
              <a:sym typeface="Proxima Nova"/>
            </a:endParaRPr>
          </a:p>
        </p:txBody>
      </p:sp>
      <p:sp>
        <p:nvSpPr>
          <p:cNvPr id="527" name="Google Shape;527;p44"/>
          <p:cNvSpPr/>
          <p:nvPr/>
        </p:nvSpPr>
        <p:spPr>
          <a:xfrm>
            <a:off x="1168550" y="1101100"/>
            <a:ext cx="971400" cy="261600"/>
          </a:xfrm>
          <a:prstGeom prst="roundRect">
            <a:avLst>
              <a:gd fmla="val 16667" name="adj"/>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headgear</a:t>
            </a:r>
            <a:endParaRPr>
              <a:latin typeface="Proxima Nova"/>
              <a:ea typeface="Proxima Nova"/>
              <a:cs typeface="Proxima Nova"/>
              <a:sym typeface="Proxima Nova"/>
            </a:endParaRPr>
          </a:p>
        </p:txBody>
      </p:sp>
      <p:sp>
        <p:nvSpPr>
          <p:cNvPr id="528" name="Google Shape;528;p44"/>
          <p:cNvSpPr/>
          <p:nvPr/>
        </p:nvSpPr>
        <p:spPr>
          <a:xfrm>
            <a:off x="3324163" y="2404763"/>
            <a:ext cx="1047600" cy="261600"/>
          </a:xfrm>
          <a:prstGeom prst="roundRect">
            <a:avLst>
              <a:gd fmla="val 16667" name="adj"/>
            </a:avLst>
          </a:prstGeom>
          <a:solidFill>
            <a:srgbClr val="EEEEE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electrodes</a:t>
            </a:r>
            <a:endParaRPr>
              <a:latin typeface="Proxima Nova"/>
              <a:ea typeface="Proxima Nova"/>
              <a:cs typeface="Proxima Nova"/>
              <a:sym typeface="Proxima Nova"/>
            </a:endParaRPr>
          </a:p>
        </p:txBody>
      </p:sp>
      <p:sp>
        <p:nvSpPr>
          <p:cNvPr id="529" name="Google Shape;529;p44"/>
          <p:cNvSpPr/>
          <p:nvPr/>
        </p:nvSpPr>
        <p:spPr>
          <a:xfrm>
            <a:off x="5662175" y="58429"/>
            <a:ext cx="1047600" cy="422100"/>
          </a:xfrm>
          <a:prstGeom prst="roundRect">
            <a:avLst>
              <a:gd fmla="val 16667" name="adj"/>
            </a:avLst>
          </a:prstGeom>
          <a:solidFill>
            <a:srgbClr val="EEEEEE"/>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Power supply</a:t>
            </a:r>
            <a:endParaRPr>
              <a:latin typeface="Proxima Nova"/>
              <a:ea typeface="Proxima Nova"/>
              <a:cs typeface="Proxima Nova"/>
              <a:sym typeface="Proxima Nova"/>
            </a:endParaRPr>
          </a:p>
        </p:txBody>
      </p:sp>
      <p:cxnSp>
        <p:nvCxnSpPr>
          <p:cNvPr id="530" name="Google Shape;530;p44"/>
          <p:cNvCxnSpPr>
            <a:stCxn id="526" idx="3"/>
            <a:endCxn id="529" idx="1"/>
          </p:cNvCxnSpPr>
          <p:nvPr/>
        </p:nvCxnSpPr>
        <p:spPr>
          <a:xfrm flipH="1" rot="10800000">
            <a:off x="4483938" y="269425"/>
            <a:ext cx="1178100" cy="678600"/>
          </a:xfrm>
          <a:prstGeom prst="bentConnector3">
            <a:avLst>
              <a:gd fmla="val 50006" name="adj1"/>
            </a:avLst>
          </a:prstGeom>
          <a:noFill/>
          <a:ln cap="flat" cmpd="sng" w="9525">
            <a:solidFill>
              <a:srgbClr val="595959"/>
            </a:solidFill>
            <a:prstDash val="solid"/>
            <a:round/>
            <a:headEnd len="med" w="med" type="none"/>
            <a:tailEnd len="med" w="med" type="none"/>
          </a:ln>
        </p:spPr>
      </p:cxnSp>
      <p:cxnSp>
        <p:nvCxnSpPr>
          <p:cNvPr id="531" name="Google Shape;531;p44"/>
          <p:cNvCxnSpPr>
            <a:stCxn id="526" idx="1"/>
            <a:endCxn id="527" idx="0"/>
          </p:cNvCxnSpPr>
          <p:nvPr/>
        </p:nvCxnSpPr>
        <p:spPr>
          <a:xfrm flipH="1">
            <a:off x="1654338" y="948025"/>
            <a:ext cx="1442400" cy="153000"/>
          </a:xfrm>
          <a:prstGeom prst="bentConnector2">
            <a:avLst/>
          </a:prstGeom>
          <a:noFill/>
          <a:ln cap="flat" cmpd="sng" w="9525">
            <a:solidFill>
              <a:srgbClr val="595959"/>
            </a:solidFill>
            <a:prstDash val="solid"/>
            <a:round/>
            <a:headEnd len="med" w="med" type="none"/>
            <a:tailEnd len="med" w="med" type="none"/>
          </a:ln>
        </p:spPr>
      </p:cxnSp>
      <p:sp>
        <p:nvSpPr>
          <p:cNvPr id="532" name="Google Shape;532;p44"/>
          <p:cNvSpPr/>
          <p:nvPr/>
        </p:nvSpPr>
        <p:spPr>
          <a:xfrm>
            <a:off x="1949938" y="1413500"/>
            <a:ext cx="1108200" cy="422100"/>
          </a:xfrm>
          <a:prstGeom prst="roundRect">
            <a:avLst>
              <a:gd fmla="val 16667" name="adj"/>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Cap headgear</a:t>
            </a:r>
            <a:endParaRPr>
              <a:latin typeface="Proxima Nova"/>
              <a:ea typeface="Proxima Nova"/>
              <a:cs typeface="Proxima Nova"/>
              <a:sym typeface="Proxima Nova"/>
            </a:endParaRPr>
          </a:p>
        </p:txBody>
      </p:sp>
      <p:sp>
        <p:nvSpPr>
          <p:cNvPr id="533" name="Google Shape;533;p44"/>
          <p:cNvSpPr/>
          <p:nvPr/>
        </p:nvSpPr>
        <p:spPr>
          <a:xfrm>
            <a:off x="124725" y="1659300"/>
            <a:ext cx="1047600" cy="438000"/>
          </a:xfrm>
          <a:prstGeom prst="roundRect">
            <a:avLst>
              <a:gd fmla="val 16667" name="adj"/>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Strapped headgear</a:t>
            </a:r>
            <a:endParaRPr>
              <a:latin typeface="Proxima Nova"/>
              <a:ea typeface="Proxima Nova"/>
              <a:cs typeface="Proxima Nova"/>
              <a:sym typeface="Proxima Nova"/>
            </a:endParaRPr>
          </a:p>
        </p:txBody>
      </p:sp>
      <p:cxnSp>
        <p:nvCxnSpPr>
          <p:cNvPr id="534" name="Google Shape;534;p44"/>
          <p:cNvCxnSpPr>
            <a:stCxn id="528" idx="2"/>
            <a:endCxn id="535" idx="0"/>
          </p:cNvCxnSpPr>
          <p:nvPr/>
        </p:nvCxnSpPr>
        <p:spPr>
          <a:xfrm flipH="1" rot="-5400000">
            <a:off x="3723613" y="2790713"/>
            <a:ext cx="276300" cy="27600"/>
          </a:xfrm>
          <a:prstGeom prst="bentConnector3">
            <a:avLst>
              <a:gd fmla="val 49980" name="adj1"/>
            </a:avLst>
          </a:prstGeom>
          <a:noFill/>
          <a:ln cap="flat" cmpd="sng" w="9525">
            <a:solidFill>
              <a:srgbClr val="595959"/>
            </a:solidFill>
            <a:prstDash val="solid"/>
            <a:round/>
            <a:headEnd len="med" w="med" type="none"/>
            <a:tailEnd len="med" w="med" type="none"/>
          </a:ln>
        </p:spPr>
      </p:cxnSp>
      <p:sp>
        <p:nvSpPr>
          <p:cNvPr id="535" name="Google Shape;535;p44"/>
          <p:cNvSpPr/>
          <p:nvPr/>
        </p:nvSpPr>
        <p:spPr>
          <a:xfrm>
            <a:off x="3447538" y="2942550"/>
            <a:ext cx="856200" cy="261600"/>
          </a:xfrm>
          <a:prstGeom prst="roundRect">
            <a:avLst>
              <a:gd fmla="val 16667" name="adj"/>
            </a:avLst>
          </a:prstGeom>
          <a:solidFill>
            <a:srgbClr val="EEEEE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Sponge</a:t>
            </a:r>
            <a:endParaRPr>
              <a:latin typeface="Proxima Nova"/>
              <a:ea typeface="Proxima Nova"/>
              <a:cs typeface="Proxima Nova"/>
              <a:sym typeface="Proxima Nova"/>
            </a:endParaRPr>
          </a:p>
        </p:txBody>
      </p:sp>
      <p:sp>
        <p:nvSpPr>
          <p:cNvPr id="536" name="Google Shape;536;p44"/>
          <p:cNvSpPr/>
          <p:nvPr/>
        </p:nvSpPr>
        <p:spPr>
          <a:xfrm>
            <a:off x="4889225" y="943488"/>
            <a:ext cx="1546200" cy="422100"/>
          </a:xfrm>
          <a:prstGeom prst="roundRect">
            <a:avLst>
              <a:gd fmla="val 16667" name="adj"/>
            </a:avLst>
          </a:prstGeom>
          <a:solidFill>
            <a:srgbClr val="EEEEEE"/>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Wireless power supply (AC)</a:t>
            </a:r>
            <a:endParaRPr>
              <a:latin typeface="Proxima Nova"/>
              <a:ea typeface="Proxima Nova"/>
              <a:cs typeface="Proxima Nova"/>
              <a:sym typeface="Proxima Nova"/>
            </a:endParaRPr>
          </a:p>
        </p:txBody>
      </p:sp>
      <p:sp>
        <p:nvSpPr>
          <p:cNvPr id="537" name="Google Shape;537;p44"/>
          <p:cNvSpPr/>
          <p:nvPr/>
        </p:nvSpPr>
        <p:spPr>
          <a:xfrm>
            <a:off x="2339863" y="3784250"/>
            <a:ext cx="971400" cy="284400"/>
          </a:xfrm>
          <a:prstGeom prst="roundRect">
            <a:avLst>
              <a:gd fmla="val 16667" name="adj"/>
            </a:avLst>
          </a:prstGeom>
          <a:solidFill>
            <a:srgbClr val="EEEEE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adhesive</a:t>
            </a:r>
            <a:endParaRPr>
              <a:latin typeface="Proxima Nova"/>
              <a:ea typeface="Proxima Nova"/>
              <a:cs typeface="Proxima Nova"/>
              <a:sym typeface="Proxima Nova"/>
            </a:endParaRPr>
          </a:p>
        </p:txBody>
      </p:sp>
      <p:cxnSp>
        <p:nvCxnSpPr>
          <p:cNvPr id="538" name="Google Shape;538;p44"/>
          <p:cNvCxnSpPr>
            <a:stCxn id="527" idx="2"/>
            <a:endCxn id="532" idx="1"/>
          </p:cNvCxnSpPr>
          <p:nvPr/>
        </p:nvCxnSpPr>
        <p:spPr>
          <a:xfrm flipH="1" rot="-5400000">
            <a:off x="1671200" y="1345750"/>
            <a:ext cx="261900" cy="295800"/>
          </a:xfrm>
          <a:prstGeom prst="bentConnector2">
            <a:avLst/>
          </a:prstGeom>
          <a:noFill/>
          <a:ln cap="flat" cmpd="sng" w="9525">
            <a:solidFill>
              <a:srgbClr val="595959"/>
            </a:solidFill>
            <a:prstDash val="solid"/>
            <a:round/>
            <a:headEnd len="med" w="med" type="none"/>
            <a:tailEnd len="med" w="med" type="none"/>
          </a:ln>
        </p:spPr>
      </p:cxnSp>
      <p:cxnSp>
        <p:nvCxnSpPr>
          <p:cNvPr id="539" name="Google Shape;539;p44"/>
          <p:cNvCxnSpPr>
            <a:stCxn id="527" idx="2"/>
            <a:endCxn id="533" idx="0"/>
          </p:cNvCxnSpPr>
          <p:nvPr/>
        </p:nvCxnSpPr>
        <p:spPr>
          <a:xfrm rot="5400000">
            <a:off x="1003100" y="1008250"/>
            <a:ext cx="296700" cy="1005600"/>
          </a:xfrm>
          <a:prstGeom prst="bentConnector3">
            <a:avLst>
              <a:gd fmla="val 49983" name="adj1"/>
            </a:avLst>
          </a:prstGeom>
          <a:noFill/>
          <a:ln cap="flat" cmpd="sng" w="9525">
            <a:solidFill>
              <a:srgbClr val="595959"/>
            </a:solidFill>
            <a:prstDash val="solid"/>
            <a:round/>
            <a:headEnd len="med" w="med" type="none"/>
            <a:tailEnd len="med" w="med" type="none"/>
          </a:ln>
        </p:spPr>
      </p:cxnSp>
      <p:sp>
        <p:nvSpPr>
          <p:cNvPr id="540" name="Google Shape;540;p44"/>
          <p:cNvSpPr/>
          <p:nvPr/>
        </p:nvSpPr>
        <p:spPr>
          <a:xfrm>
            <a:off x="6275338" y="2172325"/>
            <a:ext cx="1245000" cy="422100"/>
          </a:xfrm>
          <a:prstGeom prst="roundRect">
            <a:avLst>
              <a:gd fmla="val 16667" name="adj"/>
            </a:avLst>
          </a:prstGeom>
          <a:solidFill>
            <a:srgbClr val="EEEEEE"/>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Pulse current amplifier</a:t>
            </a:r>
            <a:endParaRPr>
              <a:latin typeface="Proxima Nova"/>
              <a:ea typeface="Proxima Nova"/>
              <a:cs typeface="Proxima Nova"/>
              <a:sym typeface="Proxima Nova"/>
            </a:endParaRPr>
          </a:p>
        </p:txBody>
      </p:sp>
      <p:sp>
        <p:nvSpPr>
          <p:cNvPr id="541" name="Google Shape;541;p44"/>
          <p:cNvSpPr/>
          <p:nvPr/>
        </p:nvSpPr>
        <p:spPr>
          <a:xfrm>
            <a:off x="4210338" y="3757300"/>
            <a:ext cx="1047600" cy="438000"/>
          </a:xfrm>
          <a:prstGeom prst="roundRect">
            <a:avLst>
              <a:gd fmla="val 16667" name="adj"/>
            </a:avLst>
          </a:prstGeom>
          <a:solidFill>
            <a:srgbClr val="EEEEE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too expensive</a:t>
            </a:r>
            <a:endParaRPr>
              <a:latin typeface="Proxima Nova"/>
              <a:ea typeface="Proxima Nova"/>
              <a:cs typeface="Proxima Nova"/>
              <a:sym typeface="Proxima Nova"/>
            </a:endParaRPr>
          </a:p>
        </p:txBody>
      </p:sp>
      <p:sp>
        <p:nvSpPr>
          <p:cNvPr id="542" name="Google Shape;542;p44"/>
          <p:cNvSpPr/>
          <p:nvPr/>
        </p:nvSpPr>
        <p:spPr>
          <a:xfrm>
            <a:off x="2156050" y="4325763"/>
            <a:ext cx="1283400" cy="612900"/>
          </a:xfrm>
          <a:prstGeom prst="roundRect">
            <a:avLst>
              <a:gd fmla="val 16667" name="adj"/>
            </a:avLst>
          </a:prstGeom>
          <a:solidFill>
            <a:srgbClr val="EEEEE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cheapest but doesn't work for hairy skin</a:t>
            </a:r>
            <a:endParaRPr>
              <a:latin typeface="Proxima Nova"/>
              <a:ea typeface="Proxima Nova"/>
              <a:cs typeface="Proxima Nova"/>
              <a:sym typeface="Proxima Nova"/>
            </a:endParaRPr>
          </a:p>
        </p:txBody>
      </p:sp>
      <p:sp>
        <p:nvSpPr>
          <p:cNvPr id="543" name="Google Shape;543;p44"/>
          <p:cNvSpPr/>
          <p:nvPr/>
        </p:nvSpPr>
        <p:spPr>
          <a:xfrm>
            <a:off x="57400" y="3570063"/>
            <a:ext cx="760800" cy="422100"/>
          </a:xfrm>
          <a:prstGeom prst="roundRect">
            <a:avLst>
              <a:gd fmla="val 16667" name="adj"/>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cheap</a:t>
            </a:r>
            <a:endParaRPr>
              <a:latin typeface="Proxima Nova"/>
              <a:ea typeface="Proxima Nova"/>
              <a:cs typeface="Proxima Nova"/>
              <a:sym typeface="Proxima Nova"/>
            </a:endParaRPr>
          </a:p>
        </p:txBody>
      </p:sp>
      <p:cxnSp>
        <p:nvCxnSpPr>
          <p:cNvPr id="544" name="Google Shape;544;p44"/>
          <p:cNvCxnSpPr>
            <a:stCxn id="529" idx="2"/>
            <a:endCxn id="536" idx="0"/>
          </p:cNvCxnSpPr>
          <p:nvPr/>
        </p:nvCxnSpPr>
        <p:spPr>
          <a:xfrm rot="5400000">
            <a:off x="5692775" y="450229"/>
            <a:ext cx="462900" cy="523500"/>
          </a:xfrm>
          <a:prstGeom prst="bentConnector3">
            <a:avLst>
              <a:gd fmla="val 50006" name="adj1"/>
            </a:avLst>
          </a:prstGeom>
          <a:noFill/>
          <a:ln cap="flat" cmpd="sng" w="9525">
            <a:solidFill>
              <a:srgbClr val="595959"/>
            </a:solidFill>
            <a:prstDash val="solid"/>
            <a:round/>
            <a:headEnd len="med" w="med" type="none"/>
            <a:tailEnd len="med" w="med" type="none"/>
          </a:ln>
        </p:spPr>
      </p:cxnSp>
      <p:cxnSp>
        <p:nvCxnSpPr>
          <p:cNvPr id="545" name="Google Shape;545;p44"/>
          <p:cNvCxnSpPr>
            <a:stCxn id="546" idx="3"/>
            <a:endCxn id="540" idx="0"/>
          </p:cNvCxnSpPr>
          <p:nvPr/>
        </p:nvCxnSpPr>
        <p:spPr>
          <a:xfrm>
            <a:off x="5952975" y="2047563"/>
            <a:ext cx="945000" cy="124800"/>
          </a:xfrm>
          <a:prstGeom prst="bentConnector2">
            <a:avLst/>
          </a:prstGeom>
          <a:noFill/>
          <a:ln cap="flat" cmpd="sng" w="9525">
            <a:solidFill>
              <a:srgbClr val="595959"/>
            </a:solidFill>
            <a:prstDash val="solid"/>
            <a:round/>
            <a:headEnd len="med" w="med" type="none"/>
            <a:tailEnd len="med" w="med" type="none"/>
          </a:ln>
        </p:spPr>
      </p:cxnSp>
      <p:sp>
        <p:nvSpPr>
          <p:cNvPr id="547" name="Google Shape;547;p44"/>
          <p:cNvSpPr/>
          <p:nvPr/>
        </p:nvSpPr>
        <p:spPr>
          <a:xfrm>
            <a:off x="7656600" y="2039900"/>
            <a:ext cx="1387200" cy="572700"/>
          </a:xfrm>
          <a:prstGeom prst="roundRect">
            <a:avLst>
              <a:gd fmla="val 16667" name="adj"/>
            </a:avLst>
          </a:prstGeom>
          <a:solidFill>
            <a:srgbClr val="EEEEEE"/>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Charged capacitor buck converter</a:t>
            </a:r>
            <a:endParaRPr sz="1200">
              <a:latin typeface="Proxima Nova"/>
              <a:ea typeface="Proxima Nova"/>
              <a:cs typeface="Proxima Nova"/>
              <a:sym typeface="Proxima Nova"/>
            </a:endParaRPr>
          </a:p>
        </p:txBody>
      </p:sp>
      <p:sp>
        <p:nvSpPr>
          <p:cNvPr id="548" name="Google Shape;548;p44"/>
          <p:cNvSpPr/>
          <p:nvPr/>
        </p:nvSpPr>
        <p:spPr>
          <a:xfrm>
            <a:off x="7072350" y="698925"/>
            <a:ext cx="1168500" cy="723000"/>
          </a:xfrm>
          <a:prstGeom prst="roundRect">
            <a:avLst>
              <a:gd fmla="val 16667" name="adj"/>
            </a:avLst>
          </a:prstGeom>
          <a:solidFill>
            <a:srgbClr val="EEEEEE"/>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Batteries in series for higher voltage</a:t>
            </a:r>
            <a:endParaRPr sz="1200">
              <a:latin typeface="Proxima Nova"/>
              <a:ea typeface="Proxima Nova"/>
              <a:cs typeface="Proxima Nova"/>
              <a:sym typeface="Proxima Nova"/>
            </a:endParaRPr>
          </a:p>
        </p:txBody>
      </p:sp>
      <p:sp>
        <p:nvSpPr>
          <p:cNvPr id="549" name="Google Shape;549;p44"/>
          <p:cNvSpPr/>
          <p:nvPr/>
        </p:nvSpPr>
        <p:spPr>
          <a:xfrm>
            <a:off x="135525" y="668450"/>
            <a:ext cx="1245000" cy="336900"/>
          </a:xfrm>
          <a:prstGeom prst="roundRect">
            <a:avLst>
              <a:gd fmla="val 16667" name="adj"/>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disposability</a:t>
            </a:r>
            <a:endParaRPr>
              <a:latin typeface="Proxima Nova"/>
              <a:ea typeface="Proxima Nova"/>
              <a:cs typeface="Proxima Nova"/>
              <a:sym typeface="Proxima Nova"/>
            </a:endParaRPr>
          </a:p>
        </p:txBody>
      </p:sp>
      <p:cxnSp>
        <p:nvCxnSpPr>
          <p:cNvPr id="550" name="Google Shape;550;p44"/>
          <p:cNvCxnSpPr>
            <a:stCxn id="549" idx="2"/>
            <a:endCxn id="527" idx="1"/>
          </p:cNvCxnSpPr>
          <p:nvPr/>
        </p:nvCxnSpPr>
        <p:spPr>
          <a:xfrm flipH="1" rot="-5400000">
            <a:off x="849975" y="913400"/>
            <a:ext cx="226500" cy="410400"/>
          </a:xfrm>
          <a:prstGeom prst="bentConnector2">
            <a:avLst/>
          </a:prstGeom>
          <a:noFill/>
          <a:ln cap="flat" cmpd="sng" w="9525">
            <a:solidFill>
              <a:srgbClr val="595959"/>
            </a:solidFill>
            <a:prstDash val="dash"/>
            <a:round/>
            <a:headEnd len="med" w="med" type="none"/>
            <a:tailEnd len="med" w="med" type="none"/>
          </a:ln>
        </p:spPr>
      </p:cxnSp>
      <p:cxnSp>
        <p:nvCxnSpPr>
          <p:cNvPr id="551" name="Google Shape;551;p44"/>
          <p:cNvCxnSpPr>
            <a:stCxn id="529" idx="2"/>
            <a:endCxn id="548" idx="0"/>
          </p:cNvCxnSpPr>
          <p:nvPr/>
        </p:nvCxnSpPr>
        <p:spPr>
          <a:xfrm flipH="1" rot="-5400000">
            <a:off x="6812075" y="-145571"/>
            <a:ext cx="218400" cy="1470600"/>
          </a:xfrm>
          <a:prstGeom prst="bentConnector3">
            <a:avLst>
              <a:gd fmla="val 49999" name="adj1"/>
            </a:avLst>
          </a:prstGeom>
          <a:noFill/>
          <a:ln cap="flat" cmpd="sng" w="9525">
            <a:solidFill>
              <a:srgbClr val="595959"/>
            </a:solidFill>
            <a:prstDash val="solid"/>
            <a:round/>
            <a:headEnd len="med" w="med" type="none"/>
            <a:tailEnd len="med" w="med" type="none"/>
          </a:ln>
        </p:spPr>
      </p:cxnSp>
      <p:sp>
        <p:nvSpPr>
          <p:cNvPr id="552" name="Google Shape;552;p44"/>
          <p:cNvSpPr/>
          <p:nvPr/>
        </p:nvSpPr>
        <p:spPr>
          <a:xfrm>
            <a:off x="4407275" y="2729538"/>
            <a:ext cx="794100" cy="312900"/>
          </a:xfrm>
          <a:prstGeom prst="roundRect">
            <a:avLst>
              <a:gd fmla="val 16667" name="adj"/>
            </a:avLst>
          </a:prstGeom>
          <a:solidFill>
            <a:srgbClr val="EEEEE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carbon </a:t>
            </a:r>
            <a:endParaRPr>
              <a:latin typeface="Proxima Nova"/>
              <a:ea typeface="Proxima Nova"/>
              <a:cs typeface="Proxima Nova"/>
              <a:sym typeface="Proxima Nova"/>
            </a:endParaRPr>
          </a:p>
        </p:txBody>
      </p:sp>
      <p:sp>
        <p:nvSpPr>
          <p:cNvPr id="553" name="Google Shape;553;p44"/>
          <p:cNvSpPr/>
          <p:nvPr/>
        </p:nvSpPr>
        <p:spPr>
          <a:xfrm>
            <a:off x="6208225" y="1429238"/>
            <a:ext cx="1047600" cy="554700"/>
          </a:xfrm>
          <a:prstGeom prst="roundRect">
            <a:avLst>
              <a:gd fmla="val 16667" name="adj"/>
            </a:avLst>
          </a:prstGeom>
          <a:solidFill>
            <a:srgbClr val="EEEEEE"/>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10-20 3v coin cell batteries</a:t>
            </a:r>
            <a:endParaRPr sz="1200">
              <a:latin typeface="Proxima Nova"/>
              <a:ea typeface="Proxima Nova"/>
              <a:cs typeface="Proxima Nova"/>
              <a:sym typeface="Proxima Nova"/>
            </a:endParaRPr>
          </a:p>
        </p:txBody>
      </p:sp>
      <p:cxnSp>
        <p:nvCxnSpPr>
          <p:cNvPr id="554" name="Google Shape;554;p44"/>
          <p:cNvCxnSpPr>
            <a:stCxn id="552" idx="2"/>
            <a:endCxn id="552" idx="2"/>
          </p:cNvCxnSpPr>
          <p:nvPr/>
        </p:nvCxnSpPr>
        <p:spPr>
          <a:xfrm>
            <a:off x="4804325" y="3042438"/>
            <a:ext cx="0" cy="0"/>
          </a:xfrm>
          <a:prstGeom prst="straightConnector1">
            <a:avLst/>
          </a:prstGeom>
          <a:noFill/>
          <a:ln cap="flat" cmpd="sng" w="9525">
            <a:solidFill>
              <a:srgbClr val="595959"/>
            </a:solidFill>
            <a:prstDash val="solid"/>
            <a:round/>
            <a:headEnd len="med" w="med" type="none"/>
            <a:tailEnd len="med" w="med" type="none"/>
          </a:ln>
        </p:spPr>
      </p:cxnSp>
      <p:cxnSp>
        <p:nvCxnSpPr>
          <p:cNvPr id="555" name="Google Shape;555;p44"/>
          <p:cNvCxnSpPr>
            <a:stCxn id="540" idx="3"/>
            <a:endCxn id="547" idx="1"/>
          </p:cNvCxnSpPr>
          <p:nvPr/>
        </p:nvCxnSpPr>
        <p:spPr>
          <a:xfrm flipH="1" rot="10800000">
            <a:off x="7520338" y="2326375"/>
            <a:ext cx="136200" cy="57000"/>
          </a:xfrm>
          <a:prstGeom prst="bentConnector3">
            <a:avLst>
              <a:gd fmla="val 50023" name="adj1"/>
            </a:avLst>
          </a:prstGeom>
          <a:noFill/>
          <a:ln cap="flat" cmpd="sng" w="9525">
            <a:solidFill>
              <a:srgbClr val="595959"/>
            </a:solidFill>
            <a:prstDash val="solid"/>
            <a:round/>
            <a:headEnd len="med" w="med" type="none"/>
            <a:tailEnd len="med" w="med" type="none"/>
          </a:ln>
        </p:spPr>
      </p:cxnSp>
      <p:cxnSp>
        <p:nvCxnSpPr>
          <p:cNvPr id="556" name="Google Shape;556;p44"/>
          <p:cNvCxnSpPr>
            <a:stCxn id="548" idx="2"/>
            <a:endCxn id="553" idx="3"/>
          </p:cNvCxnSpPr>
          <p:nvPr/>
        </p:nvCxnSpPr>
        <p:spPr>
          <a:xfrm rot="5400000">
            <a:off x="7313850" y="1363875"/>
            <a:ext cx="284700" cy="400800"/>
          </a:xfrm>
          <a:prstGeom prst="bentConnector2">
            <a:avLst/>
          </a:prstGeom>
          <a:noFill/>
          <a:ln cap="flat" cmpd="sng" w="9525">
            <a:solidFill>
              <a:srgbClr val="595959"/>
            </a:solidFill>
            <a:prstDash val="solid"/>
            <a:round/>
            <a:headEnd len="med" w="med" type="none"/>
            <a:tailEnd len="med" w="med" type="none"/>
          </a:ln>
        </p:spPr>
      </p:cxnSp>
      <p:sp>
        <p:nvSpPr>
          <p:cNvPr id="557" name="Google Shape;557;p44"/>
          <p:cNvSpPr/>
          <p:nvPr/>
        </p:nvSpPr>
        <p:spPr>
          <a:xfrm>
            <a:off x="2946838" y="3266750"/>
            <a:ext cx="794100" cy="422100"/>
          </a:xfrm>
          <a:prstGeom prst="roundRect">
            <a:avLst>
              <a:gd fmla="val 16667" name="adj"/>
            </a:avLst>
          </a:prstGeom>
          <a:solidFill>
            <a:srgbClr val="EEEEE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Porous Prong</a:t>
            </a:r>
            <a:endParaRPr>
              <a:latin typeface="Proxima Nova"/>
              <a:ea typeface="Proxima Nova"/>
              <a:cs typeface="Proxima Nova"/>
              <a:sym typeface="Proxima Nova"/>
            </a:endParaRPr>
          </a:p>
        </p:txBody>
      </p:sp>
      <p:sp>
        <p:nvSpPr>
          <p:cNvPr id="558" name="Google Shape;558;p44"/>
          <p:cNvSpPr/>
          <p:nvPr/>
        </p:nvSpPr>
        <p:spPr>
          <a:xfrm>
            <a:off x="3542025" y="4569375"/>
            <a:ext cx="904200" cy="369300"/>
          </a:xfrm>
          <a:prstGeom prst="roundRect">
            <a:avLst>
              <a:gd fmla="val 16667" name="adj"/>
            </a:avLst>
          </a:prstGeom>
          <a:solidFill>
            <a:srgbClr val="EEEEE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Proxima Nova"/>
                <a:ea typeface="Proxima Nova"/>
                <a:cs typeface="Proxima Nova"/>
                <a:sym typeface="Proxima Nova"/>
              </a:rPr>
              <a:t>presoaked</a:t>
            </a:r>
            <a:endParaRPr sz="1100">
              <a:latin typeface="Proxima Nova"/>
              <a:ea typeface="Proxima Nova"/>
              <a:cs typeface="Proxima Nova"/>
              <a:sym typeface="Proxima Nova"/>
            </a:endParaRPr>
          </a:p>
        </p:txBody>
      </p:sp>
      <p:sp>
        <p:nvSpPr>
          <p:cNvPr id="559" name="Google Shape;559;p44"/>
          <p:cNvSpPr/>
          <p:nvPr/>
        </p:nvSpPr>
        <p:spPr>
          <a:xfrm>
            <a:off x="8021600" y="1548138"/>
            <a:ext cx="1047600" cy="422100"/>
          </a:xfrm>
          <a:prstGeom prst="roundRect">
            <a:avLst>
              <a:gd fmla="val 16667" name="adj"/>
            </a:avLst>
          </a:prstGeom>
          <a:solidFill>
            <a:srgbClr val="EEEEEE"/>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2-6 9v battery</a:t>
            </a:r>
            <a:endParaRPr sz="1200">
              <a:latin typeface="Proxima Nova"/>
              <a:ea typeface="Proxima Nova"/>
              <a:cs typeface="Proxima Nova"/>
              <a:sym typeface="Proxima Nova"/>
            </a:endParaRPr>
          </a:p>
        </p:txBody>
      </p:sp>
      <p:cxnSp>
        <p:nvCxnSpPr>
          <p:cNvPr id="560" name="Google Shape;560;p44"/>
          <p:cNvCxnSpPr>
            <a:stCxn id="548" idx="2"/>
            <a:endCxn id="559" idx="1"/>
          </p:cNvCxnSpPr>
          <p:nvPr/>
        </p:nvCxnSpPr>
        <p:spPr>
          <a:xfrm flipH="1" rot="-5400000">
            <a:off x="7670550" y="1407975"/>
            <a:ext cx="337200" cy="365100"/>
          </a:xfrm>
          <a:prstGeom prst="bentConnector2">
            <a:avLst/>
          </a:prstGeom>
          <a:noFill/>
          <a:ln cap="flat" cmpd="sng" w="9525">
            <a:solidFill>
              <a:srgbClr val="595959"/>
            </a:solidFill>
            <a:prstDash val="solid"/>
            <a:round/>
            <a:headEnd len="med" w="med" type="none"/>
            <a:tailEnd len="med" w="med" type="none"/>
          </a:ln>
        </p:spPr>
      </p:cxnSp>
      <p:sp>
        <p:nvSpPr>
          <p:cNvPr id="561" name="Google Shape;561;p44"/>
          <p:cNvSpPr/>
          <p:nvPr/>
        </p:nvSpPr>
        <p:spPr>
          <a:xfrm>
            <a:off x="6039238" y="2803988"/>
            <a:ext cx="1617300" cy="422100"/>
          </a:xfrm>
          <a:prstGeom prst="roundRect">
            <a:avLst>
              <a:gd fmla="val 16667" name="adj"/>
            </a:avLst>
          </a:prstGeom>
          <a:solidFill>
            <a:srgbClr val="EEEEEE"/>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Goal 14.5-18.5v</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1.5 mA to 2.5 mA</a:t>
            </a:r>
            <a:endParaRPr sz="1200">
              <a:latin typeface="Proxima Nova"/>
              <a:ea typeface="Proxima Nova"/>
              <a:cs typeface="Proxima Nova"/>
              <a:sym typeface="Proxima Nova"/>
            </a:endParaRPr>
          </a:p>
        </p:txBody>
      </p:sp>
      <p:cxnSp>
        <p:nvCxnSpPr>
          <p:cNvPr id="562" name="Google Shape;562;p44"/>
          <p:cNvCxnSpPr>
            <a:stCxn id="546" idx="2"/>
            <a:endCxn id="561" idx="1"/>
          </p:cNvCxnSpPr>
          <p:nvPr/>
        </p:nvCxnSpPr>
        <p:spPr>
          <a:xfrm flipH="1" rot="-5400000">
            <a:off x="5415375" y="2391063"/>
            <a:ext cx="748500" cy="499500"/>
          </a:xfrm>
          <a:prstGeom prst="bentConnector2">
            <a:avLst/>
          </a:prstGeom>
          <a:noFill/>
          <a:ln cap="flat" cmpd="sng" w="9525">
            <a:solidFill>
              <a:srgbClr val="595959"/>
            </a:solidFill>
            <a:prstDash val="dash"/>
            <a:round/>
            <a:headEnd len="med" w="med" type="none"/>
            <a:tailEnd len="med" w="med" type="none"/>
          </a:ln>
        </p:spPr>
      </p:cxnSp>
      <p:sp>
        <p:nvSpPr>
          <p:cNvPr id="563" name="Google Shape;563;p44"/>
          <p:cNvSpPr/>
          <p:nvPr/>
        </p:nvSpPr>
        <p:spPr>
          <a:xfrm>
            <a:off x="1150438" y="2643263"/>
            <a:ext cx="1005600" cy="422100"/>
          </a:xfrm>
          <a:prstGeom prst="roundRect">
            <a:avLst>
              <a:gd fmla="val 16667" name="adj"/>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Premade straps</a:t>
            </a:r>
            <a:endParaRPr>
              <a:latin typeface="Proxima Nova"/>
              <a:ea typeface="Proxima Nova"/>
              <a:cs typeface="Proxima Nova"/>
              <a:sym typeface="Proxima Nova"/>
            </a:endParaRPr>
          </a:p>
        </p:txBody>
      </p:sp>
      <p:cxnSp>
        <p:nvCxnSpPr>
          <p:cNvPr id="564" name="Google Shape;564;p44"/>
          <p:cNvCxnSpPr>
            <a:stCxn id="528" idx="3"/>
            <a:endCxn id="552" idx="0"/>
          </p:cNvCxnSpPr>
          <p:nvPr/>
        </p:nvCxnSpPr>
        <p:spPr>
          <a:xfrm>
            <a:off x="4371763" y="2535563"/>
            <a:ext cx="432600" cy="194100"/>
          </a:xfrm>
          <a:prstGeom prst="bentConnector2">
            <a:avLst/>
          </a:prstGeom>
          <a:noFill/>
          <a:ln cap="flat" cmpd="sng" w="9525">
            <a:solidFill>
              <a:srgbClr val="595959"/>
            </a:solidFill>
            <a:prstDash val="solid"/>
            <a:round/>
            <a:headEnd len="med" w="med" type="none"/>
            <a:tailEnd len="med" w="med" type="none"/>
          </a:ln>
        </p:spPr>
      </p:cxnSp>
      <p:sp>
        <p:nvSpPr>
          <p:cNvPr id="565" name="Google Shape;565;p44"/>
          <p:cNvSpPr/>
          <p:nvPr/>
        </p:nvSpPr>
        <p:spPr>
          <a:xfrm>
            <a:off x="7812550" y="2831400"/>
            <a:ext cx="971400" cy="422100"/>
          </a:xfrm>
          <a:prstGeom prst="roundRect">
            <a:avLst>
              <a:gd fmla="val 16667" name="adj"/>
            </a:avLst>
          </a:prstGeom>
          <a:solidFill>
            <a:srgbClr val="EEEEEE"/>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20-43v in market</a:t>
            </a:r>
            <a:endParaRPr sz="1200">
              <a:latin typeface="Proxima Nova"/>
              <a:ea typeface="Proxima Nova"/>
              <a:cs typeface="Proxima Nova"/>
              <a:sym typeface="Proxima Nova"/>
            </a:endParaRPr>
          </a:p>
        </p:txBody>
      </p:sp>
      <p:cxnSp>
        <p:nvCxnSpPr>
          <p:cNvPr id="566" name="Google Shape;566;p44"/>
          <p:cNvCxnSpPr>
            <a:stCxn id="528" idx="1"/>
            <a:endCxn id="557" idx="0"/>
          </p:cNvCxnSpPr>
          <p:nvPr/>
        </p:nvCxnSpPr>
        <p:spPr>
          <a:xfrm>
            <a:off x="3324163" y="2535563"/>
            <a:ext cx="19800" cy="731100"/>
          </a:xfrm>
          <a:prstGeom prst="bentConnector4">
            <a:avLst>
              <a:gd fmla="val -1202652" name="adj1"/>
              <a:gd fmla="val 58951" name="adj2"/>
            </a:avLst>
          </a:prstGeom>
          <a:noFill/>
          <a:ln cap="flat" cmpd="sng" w="9525">
            <a:solidFill>
              <a:srgbClr val="595959"/>
            </a:solidFill>
            <a:prstDash val="solid"/>
            <a:round/>
            <a:headEnd len="med" w="med" type="none"/>
            <a:tailEnd len="med" w="med" type="none"/>
          </a:ln>
        </p:spPr>
      </p:cxnSp>
      <p:cxnSp>
        <p:nvCxnSpPr>
          <p:cNvPr id="567" name="Google Shape;567;p44"/>
          <p:cNvCxnSpPr>
            <a:stCxn id="533" idx="2"/>
            <a:endCxn id="543" idx="0"/>
          </p:cNvCxnSpPr>
          <p:nvPr/>
        </p:nvCxnSpPr>
        <p:spPr>
          <a:xfrm rot="5400000">
            <a:off x="-193125" y="2728350"/>
            <a:ext cx="1472700" cy="210600"/>
          </a:xfrm>
          <a:prstGeom prst="bentConnector3">
            <a:avLst>
              <a:gd fmla="val 50002" name="adj1"/>
            </a:avLst>
          </a:prstGeom>
          <a:noFill/>
          <a:ln cap="flat" cmpd="sng" w="9525">
            <a:solidFill>
              <a:srgbClr val="595959"/>
            </a:solidFill>
            <a:prstDash val="solid"/>
            <a:round/>
            <a:headEnd len="med" w="med" type="none"/>
            <a:tailEnd len="med" w="med" type="none"/>
          </a:ln>
        </p:spPr>
      </p:cxnSp>
      <p:sp>
        <p:nvSpPr>
          <p:cNvPr id="568" name="Google Shape;568;p44"/>
          <p:cNvSpPr/>
          <p:nvPr/>
        </p:nvSpPr>
        <p:spPr>
          <a:xfrm>
            <a:off x="294475" y="4049275"/>
            <a:ext cx="1146300" cy="572700"/>
          </a:xfrm>
          <a:prstGeom prst="roundRect">
            <a:avLst>
              <a:gd fmla="val 16667" name="adj"/>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User adjustable strap</a:t>
            </a:r>
            <a:endParaRPr>
              <a:latin typeface="Proxima Nova"/>
              <a:ea typeface="Proxima Nova"/>
              <a:cs typeface="Proxima Nova"/>
              <a:sym typeface="Proxima Nova"/>
            </a:endParaRPr>
          </a:p>
        </p:txBody>
      </p:sp>
      <p:cxnSp>
        <p:nvCxnSpPr>
          <p:cNvPr id="569" name="Google Shape;569;p44"/>
          <p:cNvCxnSpPr>
            <a:stCxn id="561" idx="3"/>
            <a:endCxn id="565" idx="1"/>
          </p:cNvCxnSpPr>
          <p:nvPr/>
        </p:nvCxnSpPr>
        <p:spPr>
          <a:xfrm>
            <a:off x="7656538" y="3015038"/>
            <a:ext cx="156000" cy="27300"/>
          </a:xfrm>
          <a:prstGeom prst="bentConnector3">
            <a:avLst>
              <a:gd fmla="val 50004" name="adj1"/>
            </a:avLst>
          </a:prstGeom>
          <a:noFill/>
          <a:ln cap="flat" cmpd="sng" w="9525">
            <a:solidFill>
              <a:srgbClr val="595959"/>
            </a:solidFill>
            <a:prstDash val="solid"/>
            <a:round/>
            <a:headEnd len="med" w="med" type="none"/>
            <a:tailEnd len="med" w="med" type="none"/>
          </a:ln>
        </p:spPr>
      </p:cxnSp>
      <p:cxnSp>
        <p:nvCxnSpPr>
          <p:cNvPr id="570" name="Google Shape;570;p44"/>
          <p:cNvCxnSpPr>
            <a:stCxn id="533" idx="2"/>
            <a:endCxn id="563" idx="0"/>
          </p:cNvCxnSpPr>
          <p:nvPr/>
        </p:nvCxnSpPr>
        <p:spPr>
          <a:xfrm flipH="1" rot="-5400000">
            <a:off x="877875" y="1867950"/>
            <a:ext cx="546000" cy="1004700"/>
          </a:xfrm>
          <a:prstGeom prst="bentConnector3">
            <a:avLst>
              <a:gd fmla="val 49997" name="adj1"/>
            </a:avLst>
          </a:prstGeom>
          <a:noFill/>
          <a:ln cap="flat" cmpd="sng" w="9525">
            <a:solidFill>
              <a:srgbClr val="595959"/>
            </a:solidFill>
            <a:prstDash val="solid"/>
            <a:round/>
            <a:headEnd len="med" w="med" type="none"/>
            <a:tailEnd len="med" w="med" type="none"/>
          </a:ln>
        </p:spPr>
      </p:cxnSp>
      <p:cxnSp>
        <p:nvCxnSpPr>
          <p:cNvPr id="571" name="Google Shape;571;p44"/>
          <p:cNvCxnSpPr>
            <a:stCxn id="533" idx="2"/>
            <a:endCxn id="568" idx="0"/>
          </p:cNvCxnSpPr>
          <p:nvPr/>
        </p:nvCxnSpPr>
        <p:spPr>
          <a:xfrm flipH="1" rot="-5400000">
            <a:off x="-218025" y="2963850"/>
            <a:ext cx="1952100" cy="219000"/>
          </a:xfrm>
          <a:prstGeom prst="bentConnector3">
            <a:avLst>
              <a:gd fmla="val 49997" name="adj1"/>
            </a:avLst>
          </a:prstGeom>
          <a:noFill/>
          <a:ln cap="flat" cmpd="sng" w="9525">
            <a:solidFill>
              <a:srgbClr val="595959"/>
            </a:solidFill>
            <a:prstDash val="solid"/>
            <a:round/>
            <a:headEnd len="med" w="med" type="none"/>
            <a:tailEnd len="med" w="med" type="none"/>
          </a:ln>
        </p:spPr>
      </p:cxnSp>
      <p:cxnSp>
        <p:nvCxnSpPr>
          <p:cNvPr id="572" name="Google Shape;572;p44"/>
          <p:cNvCxnSpPr>
            <a:stCxn id="526" idx="2"/>
            <a:endCxn id="528" idx="0"/>
          </p:cNvCxnSpPr>
          <p:nvPr/>
        </p:nvCxnSpPr>
        <p:spPr>
          <a:xfrm flipH="1" rot="-5400000">
            <a:off x="3310488" y="1867375"/>
            <a:ext cx="1017300" cy="57600"/>
          </a:xfrm>
          <a:prstGeom prst="bentConnector3">
            <a:avLst>
              <a:gd fmla="val 49997" name="adj1"/>
            </a:avLst>
          </a:prstGeom>
          <a:noFill/>
          <a:ln cap="flat" cmpd="sng" w="9525">
            <a:solidFill>
              <a:srgbClr val="595959"/>
            </a:solidFill>
            <a:prstDash val="solid"/>
            <a:round/>
            <a:headEnd len="med" w="med" type="none"/>
            <a:tailEnd len="med" w="med" type="none"/>
          </a:ln>
        </p:spPr>
      </p:cxnSp>
      <p:sp>
        <p:nvSpPr>
          <p:cNvPr id="573" name="Google Shape;573;p44"/>
          <p:cNvSpPr/>
          <p:nvPr/>
        </p:nvSpPr>
        <p:spPr>
          <a:xfrm>
            <a:off x="940225" y="3171338"/>
            <a:ext cx="1245000" cy="612900"/>
          </a:xfrm>
          <a:prstGeom prst="roundRect">
            <a:avLst>
              <a:gd fmla="val 16667" name="adj"/>
            </a:avLst>
          </a:prstGeom>
          <a:solidFill>
            <a:srgbClr val="EEEEEE"/>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Collapsible headgear</a:t>
            </a:r>
            <a:endParaRPr>
              <a:latin typeface="Proxima Nova"/>
              <a:ea typeface="Proxima Nova"/>
              <a:cs typeface="Proxima Nova"/>
              <a:sym typeface="Proxima Nova"/>
            </a:endParaRPr>
          </a:p>
        </p:txBody>
      </p:sp>
      <p:cxnSp>
        <p:nvCxnSpPr>
          <p:cNvPr id="574" name="Google Shape;574;p44"/>
          <p:cNvCxnSpPr>
            <a:stCxn id="573" idx="1"/>
            <a:endCxn id="533" idx="2"/>
          </p:cNvCxnSpPr>
          <p:nvPr/>
        </p:nvCxnSpPr>
        <p:spPr>
          <a:xfrm rot="10800000">
            <a:off x="648625" y="2097188"/>
            <a:ext cx="291600" cy="1380600"/>
          </a:xfrm>
          <a:prstGeom prst="bentConnector2">
            <a:avLst/>
          </a:prstGeom>
          <a:noFill/>
          <a:ln cap="flat" cmpd="sng" w="9525">
            <a:solidFill>
              <a:srgbClr val="595959"/>
            </a:solidFill>
            <a:prstDash val="solid"/>
            <a:round/>
            <a:headEnd len="med" w="med" type="none"/>
            <a:tailEnd len="med" w="med" type="none"/>
          </a:ln>
        </p:spPr>
      </p:cxnSp>
      <p:cxnSp>
        <p:nvCxnSpPr>
          <p:cNvPr id="575" name="Google Shape;575;p44"/>
          <p:cNvCxnSpPr>
            <a:stCxn id="552" idx="2"/>
            <a:endCxn id="541" idx="0"/>
          </p:cNvCxnSpPr>
          <p:nvPr/>
        </p:nvCxnSpPr>
        <p:spPr>
          <a:xfrm rot="5400000">
            <a:off x="4411775" y="3364788"/>
            <a:ext cx="714900" cy="70200"/>
          </a:xfrm>
          <a:prstGeom prst="bentConnector3">
            <a:avLst>
              <a:gd fmla="val 49997" name="adj1"/>
            </a:avLst>
          </a:prstGeom>
          <a:noFill/>
          <a:ln cap="flat" cmpd="sng" w="9525">
            <a:solidFill>
              <a:srgbClr val="595959"/>
            </a:solidFill>
            <a:prstDash val="solid"/>
            <a:round/>
            <a:headEnd len="med" w="med" type="none"/>
            <a:tailEnd len="med" w="med" type="none"/>
          </a:ln>
        </p:spPr>
      </p:cxnSp>
      <p:cxnSp>
        <p:nvCxnSpPr>
          <p:cNvPr id="576" name="Google Shape;576;p44"/>
          <p:cNvCxnSpPr>
            <a:stCxn id="528" idx="1"/>
            <a:endCxn id="537" idx="0"/>
          </p:cNvCxnSpPr>
          <p:nvPr/>
        </p:nvCxnSpPr>
        <p:spPr>
          <a:xfrm flipH="1">
            <a:off x="2825563" y="2535563"/>
            <a:ext cx="498600" cy="1248600"/>
          </a:xfrm>
          <a:prstGeom prst="bentConnector2">
            <a:avLst/>
          </a:prstGeom>
          <a:noFill/>
          <a:ln cap="flat" cmpd="sng" w="9525">
            <a:solidFill>
              <a:srgbClr val="595959"/>
            </a:solidFill>
            <a:prstDash val="solid"/>
            <a:round/>
            <a:headEnd len="med" w="med" type="none"/>
            <a:tailEnd len="med" w="med" type="none"/>
          </a:ln>
        </p:spPr>
      </p:cxnSp>
      <p:sp>
        <p:nvSpPr>
          <p:cNvPr id="546" name="Google Shape;546;p44"/>
          <p:cNvSpPr/>
          <p:nvPr/>
        </p:nvSpPr>
        <p:spPr>
          <a:xfrm>
            <a:off x="5126775" y="1828563"/>
            <a:ext cx="826200" cy="438000"/>
          </a:xfrm>
          <a:prstGeom prst="roundRect">
            <a:avLst>
              <a:gd fmla="val 16667" name="adj"/>
            </a:avLst>
          </a:prstGeom>
          <a:solidFill>
            <a:srgbClr val="EEEEEE"/>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Circuit design</a:t>
            </a:r>
            <a:endParaRPr>
              <a:latin typeface="Proxima Nova"/>
              <a:ea typeface="Proxima Nova"/>
              <a:cs typeface="Proxima Nova"/>
              <a:sym typeface="Proxima Nova"/>
            </a:endParaRPr>
          </a:p>
        </p:txBody>
      </p:sp>
      <p:cxnSp>
        <p:nvCxnSpPr>
          <p:cNvPr id="577" name="Google Shape;577;p44"/>
          <p:cNvCxnSpPr>
            <a:stCxn id="526" idx="2"/>
            <a:endCxn id="546" idx="0"/>
          </p:cNvCxnSpPr>
          <p:nvPr/>
        </p:nvCxnSpPr>
        <p:spPr>
          <a:xfrm flipH="1" rot="-5400000">
            <a:off x="4444638" y="733225"/>
            <a:ext cx="441000" cy="1749600"/>
          </a:xfrm>
          <a:prstGeom prst="bentConnector3">
            <a:avLst>
              <a:gd fmla="val 50004" name="adj1"/>
            </a:avLst>
          </a:prstGeom>
          <a:noFill/>
          <a:ln cap="flat" cmpd="sng" w="9525">
            <a:solidFill>
              <a:srgbClr val="595959"/>
            </a:solidFill>
            <a:prstDash val="solid"/>
            <a:round/>
            <a:headEnd len="med" w="med" type="none"/>
            <a:tailEnd len="med" w="med" type="none"/>
          </a:ln>
        </p:spPr>
      </p:cxnSp>
      <p:sp>
        <p:nvSpPr>
          <p:cNvPr id="578" name="Google Shape;578;p44"/>
          <p:cNvSpPr/>
          <p:nvPr/>
        </p:nvSpPr>
        <p:spPr>
          <a:xfrm>
            <a:off x="6104775" y="3450525"/>
            <a:ext cx="1348500" cy="439500"/>
          </a:xfrm>
          <a:prstGeom prst="roundRect">
            <a:avLst>
              <a:gd fmla="val 16667" name="adj"/>
            </a:avLst>
          </a:prstGeom>
          <a:solidFill>
            <a:srgbClr val="EEEEEE"/>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Constant current amplifier</a:t>
            </a:r>
            <a:endParaRPr sz="1200">
              <a:latin typeface="Proxima Nova"/>
              <a:ea typeface="Proxima Nova"/>
              <a:cs typeface="Proxima Nova"/>
              <a:sym typeface="Proxima Nova"/>
            </a:endParaRPr>
          </a:p>
        </p:txBody>
      </p:sp>
      <p:cxnSp>
        <p:nvCxnSpPr>
          <p:cNvPr id="579" name="Google Shape;579;p44"/>
          <p:cNvCxnSpPr>
            <a:stCxn id="546" idx="2"/>
            <a:endCxn id="578" idx="1"/>
          </p:cNvCxnSpPr>
          <p:nvPr/>
        </p:nvCxnSpPr>
        <p:spPr>
          <a:xfrm flipH="1" rot="-5400000">
            <a:off x="5120475" y="2685963"/>
            <a:ext cx="1403700" cy="564900"/>
          </a:xfrm>
          <a:prstGeom prst="bentConnector2">
            <a:avLst/>
          </a:prstGeom>
          <a:noFill/>
          <a:ln cap="flat" cmpd="sng" w="9525">
            <a:solidFill>
              <a:srgbClr val="595959"/>
            </a:solidFill>
            <a:prstDash val="solid"/>
            <a:round/>
            <a:headEnd len="med" w="med" type="none"/>
            <a:tailEnd len="med" w="med" type="none"/>
          </a:ln>
        </p:spPr>
      </p:cxnSp>
      <p:sp>
        <p:nvSpPr>
          <p:cNvPr id="580" name="Google Shape;580;p44"/>
          <p:cNvSpPr/>
          <p:nvPr/>
        </p:nvSpPr>
        <p:spPr>
          <a:xfrm>
            <a:off x="7573750" y="3472300"/>
            <a:ext cx="1449000" cy="723000"/>
          </a:xfrm>
          <a:prstGeom prst="roundRect">
            <a:avLst>
              <a:gd fmla="val 16667" name="adj"/>
            </a:avLst>
          </a:prstGeom>
          <a:solidFill>
            <a:srgbClr val="EEEEEE"/>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Use a transistor to regulate</a:t>
            </a:r>
            <a:endParaRPr>
              <a:latin typeface="Proxima Nova"/>
              <a:ea typeface="Proxima Nova"/>
              <a:cs typeface="Proxima Nova"/>
              <a:sym typeface="Proxima Nova"/>
            </a:endParaRPr>
          </a:p>
        </p:txBody>
      </p:sp>
      <p:sp>
        <p:nvSpPr>
          <p:cNvPr id="581" name="Google Shape;581;p44"/>
          <p:cNvSpPr/>
          <p:nvPr/>
        </p:nvSpPr>
        <p:spPr>
          <a:xfrm>
            <a:off x="7010050" y="4325775"/>
            <a:ext cx="1449000" cy="723000"/>
          </a:xfrm>
          <a:prstGeom prst="roundRect">
            <a:avLst>
              <a:gd fmla="val 16667" name="adj"/>
            </a:avLst>
          </a:prstGeom>
          <a:solidFill>
            <a:srgbClr val="EEEEEE"/>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Use a voltage regulator to regulate</a:t>
            </a:r>
            <a:endParaRPr>
              <a:latin typeface="Proxima Nova"/>
              <a:ea typeface="Proxima Nova"/>
              <a:cs typeface="Proxima Nova"/>
              <a:sym typeface="Proxima Nova"/>
            </a:endParaRPr>
          </a:p>
        </p:txBody>
      </p:sp>
      <p:sp>
        <p:nvSpPr>
          <p:cNvPr id="582" name="Google Shape;582;p44"/>
          <p:cNvSpPr/>
          <p:nvPr/>
        </p:nvSpPr>
        <p:spPr>
          <a:xfrm>
            <a:off x="4637475" y="4297575"/>
            <a:ext cx="1804800" cy="779400"/>
          </a:xfrm>
          <a:prstGeom prst="roundRect">
            <a:avLst>
              <a:gd fmla="val 16667" name="adj"/>
            </a:avLst>
          </a:prstGeom>
          <a:solidFill>
            <a:srgbClr val="EEEEEE"/>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Use an op amp to produce constant current</a:t>
            </a:r>
            <a:endParaRPr>
              <a:latin typeface="Proxima Nova"/>
              <a:ea typeface="Proxima Nova"/>
              <a:cs typeface="Proxima Nova"/>
              <a:sym typeface="Proxima Nova"/>
            </a:endParaRPr>
          </a:p>
        </p:txBody>
      </p:sp>
      <p:cxnSp>
        <p:nvCxnSpPr>
          <p:cNvPr id="583" name="Google Shape;583;p44"/>
          <p:cNvCxnSpPr>
            <a:stCxn id="578" idx="3"/>
            <a:endCxn id="580" idx="1"/>
          </p:cNvCxnSpPr>
          <p:nvPr/>
        </p:nvCxnSpPr>
        <p:spPr>
          <a:xfrm>
            <a:off x="7453275" y="3670275"/>
            <a:ext cx="120600" cy="163500"/>
          </a:xfrm>
          <a:prstGeom prst="bentConnector3">
            <a:avLst>
              <a:gd fmla="val 49948" name="adj1"/>
            </a:avLst>
          </a:prstGeom>
          <a:noFill/>
          <a:ln cap="flat" cmpd="sng" w="9525">
            <a:solidFill>
              <a:srgbClr val="595959"/>
            </a:solidFill>
            <a:prstDash val="solid"/>
            <a:round/>
            <a:headEnd len="med" w="med" type="none"/>
            <a:tailEnd len="med" w="med" type="none"/>
          </a:ln>
        </p:spPr>
      </p:cxnSp>
      <p:cxnSp>
        <p:nvCxnSpPr>
          <p:cNvPr id="584" name="Google Shape;584;p44"/>
          <p:cNvCxnSpPr>
            <a:stCxn id="582" idx="0"/>
            <a:endCxn id="578" idx="2"/>
          </p:cNvCxnSpPr>
          <p:nvPr/>
        </p:nvCxnSpPr>
        <p:spPr>
          <a:xfrm rot="-5400000">
            <a:off x="5955825" y="3474225"/>
            <a:ext cx="407400" cy="1239300"/>
          </a:xfrm>
          <a:prstGeom prst="bentConnector3">
            <a:avLst>
              <a:gd fmla="val 50018" name="adj1"/>
            </a:avLst>
          </a:prstGeom>
          <a:noFill/>
          <a:ln cap="flat" cmpd="sng" w="9525">
            <a:solidFill>
              <a:srgbClr val="595959"/>
            </a:solidFill>
            <a:prstDash val="solid"/>
            <a:round/>
            <a:headEnd len="med" w="med" type="none"/>
            <a:tailEnd len="med" w="med" type="none"/>
          </a:ln>
        </p:spPr>
      </p:cxnSp>
      <p:cxnSp>
        <p:nvCxnSpPr>
          <p:cNvPr id="585" name="Google Shape;585;p44"/>
          <p:cNvCxnSpPr>
            <a:stCxn id="578" idx="2"/>
            <a:endCxn id="581" idx="1"/>
          </p:cNvCxnSpPr>
          <p:nvPr/>
        </p:nvCxnSpPr>
        <p:spPr>
          <a:xfrm flipH="1" rot="-5400000">
            <a:off x="6495825" y="4173225"/>
            <a:ext cx="797400" cy="231000"/>
          </a:xfrm>
          <a:prstGeom prst="bentConnector2">
            <a:avLst/>
          </a:prstGeom>
          <a:noFill/>
          <a:ln cap="flat" cmpd="sng" w="9525">
            <a:solidFill>
              <a:srgbClr val="595959"/>
            </a:solidFill>
            <a:prstDash val="solid"/>
            <a:round/>
            <a:headEnd len="med" w="med" type="none"/>
            <a:tailEnd len="med" w="med" type="none"/>
          </a:ln>
        </p:spPr>
      </p:cxnSp>
      <p:cxnSp>
        <p:nvCxnSpPr>
          <p:cNvPr id="586" name="Google Shape;586;p44"/>
          <p:cNvCxnSpPr>
            <a:stCxn id="535" idx="2"/>
            <a:endCxn id="558" idx="0"/>
          </p:cNvCxnSpPr>
          <p:nvPr/>
        </p:nvCxnSpPr>
        <p:spPr>
          <a:xfrm flipH="1" rot="-5400000">
            <a:off x="3252238" y="3827550"/>
            <a:ext cx="1365300" cy="118500"/>
          </a:xfrm>
          <a:prstGeom prst="bentConnector3">
            <a:avLst>
              <a:gd fmla="val 49997" name="adj1"/>
            </a:avLst>
          </a:prstGeom>
          <a:noFill/>
          <a:ln cap="flat" cmpd="sng" w="9525">
            <a:solidFill>
              <a:srgbClr val="595959"/>
            </a:solidFill>
            <a:prstDash val="solid"/>
            <a:round/>
            <a:headEnd len="med" w="med" type="none"/>
            <a:tailEnd len="med" w="med" type="none"/>
          </a:ln>
        </p:spPr>
      </p:cxnSp>
      <p:cxnSp>
        <p:nvCxnSpPr>
          <p:cNvPr id="587" name="Google Shape;587;p44"/>
          <p:cNvCxnSpPr>
            <a:stCxn id="537" idx="2"/>
            <a:endCxn id="542" idx="0"/>
          </p:cNvCxnSpPr>
          <p:nvPr/>
        </p:nvCxnSpPr>
        <p:spPr>
          <a:xfrm rot="5400000">
            <a:off x="2683063" y="4183250"/>
            <a:ext cx="257100" cy="27900"/>
          </a:xfrm>
          <a:prstGeom prst="bentConnector3">
            <a:avLst>
              <a:gd fmla="val 50002" name="adj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45"/>
          <p:cNvSpPr txBox="1"/>
          <p:nvPr/>
        </p:nvSpPr>
        <p:spPr>
          <a:xfrm>
            <a:off x="311700" y="26750"/>
            <a:ext cx="85206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Proxima Nova"/>
                <a:ea typeface="Proxima Nova"/>
                <a:cs typeface="Proxima Nova"/>
                <a:sym typeface="Proxima Nova"/>
              </a:rPr>
              <a:t>Concept 1: strap headgear + transistor c</a:t>
            </a:r>
            <a:r>
              <a:rPr lang="en" sz="2800">
                <a:latin typeface="Proxima Nova"/>
                <a:ea typeface="Proxima Nova"/>
                <a:cs typeface="Proxima Nova"/>
                <a:sym typeface="Proxima Nova"/>
              </a:rPr>
              <a:t>ircuir + </a:t>
            </a:r>
            <a:r>
              <a:rPr lang="en" sz="2800">
                <a:solidFill>
                  <a:srgbClr val="000000"/>
                </a:solidFill>
                <a:latin typeface="Proxima Nova"/>
                <a:ea typeface="Proxima Nova"/>
                <a:cs typeface="Proxima Nova"/>
                <a:sym typeface="Proxima Nova"/>
              </a:rPr>
              <a:t>power supply</a:t>
            </a:r>
            <a:endParaRPr sz="2800">
              <a:solidFill>
                <a:srgbClr val="000000"/>
              </a:solidFill>
              <a:latin typeface="Proxima Nova"/>
              <a:ea typeface="Proxima Nova"/>
              <a:cs typeface="Proxima Nova"/>
              <a:sym typeface="Proxima Nova"/>
            </a:endParaRPr>
          </a:p>
        </p:txBody>
      </p:sp>
      <p:sp>
        <p:nvSpPr>
          <p:cNvPr id="593" name="Google Shape;593;p45"/>
          <p:cNvSpPr/>
          <p:nvPr/>
        </p:nvSpPr>
        <p:spPr>
          <a:xfrm>
            <a:off x="4171900" y="2674025"/>
            <a:ext cx="1557000" cy="8778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Low cost, Ready to use, Disposable tDCS</a:t>
            </a:r>
            <a:endParaRPr>
              <a:latin typeface="Proxima Nova"/>
              <a:ea typeface="Proxima Nova"/>
              <a:cs typeface="Proxima Nova"/>
              <a:sym typeface="Proxima Nova"/>
            </a:endParaRPr>
          </a:p>
        </p:txBody>
      </p:sp>
      <p:sp>
        <p:nvSpPr>
          <p:cNvPr id="594" name="Google Shape;594;p45"/>
          <p:cNvSpPr/>
          <p:nvPr/>
        </p:nvSpPr>
        <p:spPr>
          <a:xfrm>
            <a:off x="2887300" y="3036100"/>
            <a:ext cx="982800" cy="478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Ramp up/down</a:t>
            </a:r>
            <a:endParaRPr sz="1200">
              <a:latin typeface="Proxima Nova"/>
              <a:ea typeface="Proxima Nova"/>
              <a:cs typeface="Proxima Nova"/>
              <a:sym typeface="Proxima Nova"/>
            </a:endParaRPr>
          </a:p>
        </p:txBody>
      </p:sp>
      <p:sp>
        <p:nvSpPr>
          <p:cNvPr id="595" name="Google Shape;595;p45"/>
          <p:cNvSpPr/>
          <p:nvPr/>
        </p:nvSpPr>
        <p:spPr>
          <a:xfrm>
            <a:off x="3243100" y="2109050"/>
            <a:ext cx="982800" cy="413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Cost/disposability</a:t>
            </a:r>
            <a:endParaRPr sz="1200">
              <a:latin typeface="Proxima Nova"/>
              <a:ea typeface="Proxima Nova"/>
              <a:cs typeface="Proxima Nova"/>
              <a:sym typeface="Proxima Nova"/>
            </a:endParaRPr>
          </a:p>
        </p:txBody>
      </p:sp>
      <p:sp>
        <p:nvSpPr>
          <p:cNvPr id="596" name="Google Shape;596;p45"/>
          <p:cNvSpPr/>
          <p:nvPr/>
        </p:nvSpPr>
        <p:spPr>
          <a:xfrm>
            <a:off x="4260063" y="1845100"/>
            <a:ext cx="1061700" cy="264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amperage</a:t>
            </a:r>
            <a:endParaRPr sz="1200">
              <a:latin typeface="Proxima Nova"/>
              <a:ea typeface="Proxima Nova"/>
              <a:cs typeface="Proxima Nova"/>
              <a:sym typeface="Proxima Nova"/>
            </a:endParaRPr>
          </a:p>
        </p:txBody>
      </p:sp>
      <p:sp>
        <p:nvSpPr>
          <p:cNvPr id="597" name="Google Shape;597;p45"/>
          <p:cNvSpPr/>
          <p:nvPr/>
        </p:nvSpPr>
        <p:spPr>
          <a:xfrm>
            <a:off x="5819025" y="2680575"/>
            <a:ext cx="882600" cy="264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duration</a:t>
            </a:r>
            <a:endParaRPr sz="1200">
              <a:latin typeface="Proxima Nova"/>
              <a:ea typeface="Proxima Nova"/>
              <a:cs typeface="Proxima Nova"/>
              <a:sym typeface="Proxima Nova"/>
            </a:endParaRPr>
          </a:p>
        </p:txBody>
      </p:sp>
      <p:sp>
        <p:nvSpPr>
          <p:cNvPr id="598" name="Google Shape;598;p45"/>
          <p:cNvSpPr/>
          <p:nvPr/>
        </p:nvSpPr>
        <p:spPr>
          <a:xfrm>
            <a:off x="5405900" y="2241700"/>
            <a:ext cx="882600" cy="296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usability</a:t>
            </a:r>
            <a:endParaRPr sz="1200">
              <a:latin typeface="Proxima Nova"/>
              <a:ea typeface="Proxima Nova"/>
              <a:cs typeface="Proxima Nova"/>
              <a:sym typeface="Proxima Nova"/>
            </a:endParaRPr>
          </a:p>
        </p:txBody>
      </p:sp>
      <p:cxnSp>
        <p:nvCxnSpPr>
          <p:cNvPr id="599" name="Google Shape;599;p45"/>
          <p:cNvCxnSpPr>
            <a:stCxn id="594" idx="3"/>
            <a:endCxn id="593" idx="1"/>
          </p:cNvCxnSpPr>
          <p:nvPr/>
        </p:nvCxnSpPr>
        <p:spPr>
          <a:xfrm flipH="1" rot="10800000">
            <a:off x="3870100" y="3113050"/>
            <a:ext cx="301800" cy="162300"/>
          </a:xfrm>
          <a:prstGeom prst="bentConnector3">
            <a:avLst>
              <a:gd fmla="val 50000" name="adj1"/>
            </a:avLst>
          </a:prstGeom>
          <a:noFill/>
          <a:ln cap="flat" cmpd="sng" w="9525">
            <a:solidFill>
              <a:srgbClr val="595959"/>
            </a:solidFill>
            <a:prstDash val="solid"/>
            <a:round/>
            <a:headEnd len="med" w="med" type="none"/>
            <a:tailEnd len="med" w="med" type="none"/>
          </a:ln>
        </p:spPr>
      </p:cxnSp>
      <p:cxnSp>
        <p:nvCxnSpPr>
          <p:cNvPr id="600" name="Google Shape;600;p45"/>
          <p:cNvCxnSpPr>
            <a:stCxn id="595" idx="2"/>
            <a:endCxn id="593" idx="0"/>
          </p:cNvCxnSpPr>
          <p:nvPr/>
        </p:nvCxnSpPr>
        <p:spPr>
          <a:xfrm flipH="1" rot="-5400000">
            <a:off x="4266550" y="1990100"/>
            <a:ext cx="151800" cy="1215900"/>
          </a:xfrm>
          <a:prstGeom prst="bentConnector3">
            <a:avLst>
              <a:gd fmla="val 50025" name="adj1"/>
            </a:avLst>
          </a:prstGeom>
          <a:noFill/>
          <a:ln cap="flat" cmpd="sng" w="9525">
            <a:solidFill>
              <a:srgbClr val="595959"/>
            </a:solidFill>
            <a:prstDash val="solid"/>
            <a:round/>
            <a:headEnd len="med" w="med" type="none"/>
            <a:tailEnd len="med" w="med" type="none"/>
          </a:ln>
        </p:spPr>
      </p:cxnSp>
      <p:cxnSp>
        <p:nvCxnSpPr>
          <p:cNvPr id="601" name="Google Shape;601;p45"/>
          <p:cNvCxnSpPr>
            <a:stCxn id="596" idx="2"/>
            <a:endCxn id="593" idx="0"/>
          </p:cNvCxnSpPr>
          <p:nvPr/>
        </p:nvCxnSpPr>
        <p:spPr>
          <a:xfrm flipH="1" rot="-5400000">
            <a:off x="4588263" y="2311750"/>
            <a:ext cx="564900" cy="159600"/>
          </a:xfrm>
          <a:prstGeom prst="bentConnector3">
            <a:avLst>
              <a:gd fmla="val 50002" name="adj1"/>
            </a:avLst>
          </a:prstGeom>
          <a:noFill/>
          <a:ln cap="flat" cmpd="sng" w="9525">
            <a:solidFill>
              <a:srgbClr val="595959"/>
            </a:solidFill>
            <a:prstDash val="solid"/>
            <a:round/>
            <a:headEnd len="med" w="med" type="none"/>
            <a:tailEnd len="med" w="med" type="none"/>
          </a:ln>
        </p:spPr>
      </p:cxnSp>
      <p:cxnSp>
        <p:nvCxnSpPr>
          <p:cNvPr id="602" name="Google Shape;602;p45"/>
          <p:cNvCxnSpPr>
            <a:stCxn id="598" idx="2"/>
            <a:endCxn id="593" idx="0"/>
          </p:cNvCxnSpPr>
          <p:nvPr/>
        </p:nvCxnSpPr>
        <p:spPr>
          <a:xfrm rot="5400000">
            <a:off x="5331050" y="2157850"/>
            <a:ext cx="135600" cy="896700"/>
          </a:xfrm>
          <a:prstGeom prst="bentConnector3">
            <a:avLst>
              <a:gd fmla="val 50009" name="adj1"/>
            </a:avLst>
          </a:prstGeom>
          <a:noFill/>
          <a:ln cap="flat" cmpd="sng" w="9525">
            <a:solidFill>
              <a:srgbClr val="595959"/>
            </a:solidFill>
            <a:prstDash val="solid"/>
            <a:round/>
            <a:headEnd len="med" w="med" type="none"/>
            <a:tailEnd len="med" w="med" type="none"/>
          </a:ln>
        </p:spPr>
      </p:cxnSp>
      <p:cxnSp>
        <p:nvCxnSpPr>
          <p:cNvPr id="603" name="Google Shape;603;p45"/>
          <p:cNvCxnSpPr>
            <a:stCxn id="597" idx="1"/>
            <a:endCxn id="593" idx="3"/>
          </p:cNvCxnSpPr>
          <p:nvPr/>
        </p:nvCxnSpPr>
        <p:spPr>
          <a:xfrm flipH="1">
            <a:off x="5729025" y="2812575"/>
            <a:ext cx="90000" cy="300300"/>
          </a:xfrm>
          <a:prstGeom prst="bentConnector3">
            <a:avLst>
              <a:gd fmla="val 50069" name="adj1"/>
            </a:avLst>
          </a:prstGeom>
          <a:noFill/>
          <a:ln cap="flat" cmpd="sng" w="9525">
            <a:solidFill>
              <a:srgbClr val="595959"/>
            </a:solidFill>
            <a:prstDash val="solid"/>
            <a:round/>
            <a:headEnd len="med" w="med" type="none"/>
            <a:tailEnd len="med" w="med" type="none"/>
          </a:ln>
        </p:spPr>
      </p:cxnSp>
      <p:sp>
        <p:nvSpPr>
          <p:cNvPr id="604" name="Google Shape;604;p45"/>
          <p:cNvSpPr/>
          <p:nvPr/>
        </p:nvSpPr>
        <p:spPr>
          <a:xfrm>
            <a:off x="1162125" y="3475450"/>
            <a:ext cx="1513500" cy="581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Performed with additional circuit (op amp integrator)  </a:t>
            </a:r>
            <a:endParaRPr sz="1200">
              <a:latin typeface="Proxima Nova"/>
              <a:ea typeface="Proxima Nova"/>
              <a:cs typeface="Proxima Nova"/>
              <a:sym typeface="Proxima Nova"/>
            </a:endParaRPr>
          </a:p>
        </p:txBody>
      </p:sp>
      <p:sp>
        <p:nvSpPr>
          <p:cNvPr id="605" name="Google Shape;605;p45"/>
          <p:cNvSpPr/>
          <p:nvPr/>
        </p:nvSpPr>
        <p:spPr>
          <a:xfrm>
            <a:off x="728025" y="1460675"/>
            <a:ext cx="1807800" cy="478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Disposable headgear if strap material is cheap</a:t>
            </a:r>
            <a:endParaRPr sz="1200">
              <a:latin typeface="Proxima Nova"/>
              <a:ea typeface="Proxima Nova"/>
              <a:cs typeface="Proxima Nova"/>
              <a:sym typeface="Proxima Nova"/>
            </a:endParaRPr>
          </a:p>
        </p:txBody>
      </p:sp>
      <p:sp>
        <p:nvSpPr>
          <p:cNvPr id="606" name="Google Shape;606;p45"/>
          <p:cNvSpPr/>
          <p:nvPr/>
        </p:nvSpPr>
        <p:spPr>
          <a:xfrm>
            <a:off x="3537800" y="1068663"/>
            <a:ext cx="1868100" cy="581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The circuit uses a transistor to manage constant current</a:t>
            </a:r>
            <a:endParaRPr sz="1200">
              <a:latin typeface="Proxima Nova"/>
              <a:ea typeface="Proxima Nova"/>
              <a:cs typeface="Proxima Nova"/>
              <a:sym typeface="Proxima Nova"/>
            </a:endParaRPr>
          </a:p>
        </p:txBody>
      </p:sp>
      <p:sp>
        <p:nvSpPr>
          <p:cNvPr id="607" name="Google Shape;607;p45"/>
          <p:cNvSpPr/>
          <p:nvPr/>
        </p:nvSpPr>
        <p:spPr>
          <a:xfrm>
            <a:off x="7085675" y="2522150"/>
            <a:ext cx="1967400" cy="910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Duration is managed  using a 555 timer as with other designs we will design it to turn on on button push </a:t>
            </a:r>
            <a:endParaRPr sz="1200">
              <a:latin typeface="Proxima Nova"/>
              <a:ea typeface="Proxima Nova"/>
              <a:cs typeface="Proxima Nova"/>
              <a:sym typeface="Proxima Nova"/>
            </a:endParaRPr>
          </a:p>
        </p:txBody>
      </p:sp>
      <p:sp>
        <p:nvSpPr>
          <p:cNvPr id="608" name="Google Shape;608;p45"/>
          <p:cNvSpPr/>
          <p:nvPr/>
        </p:nvSpPr>
        <p:spPr>
          <a:xfrm>
            <a:off x="1052925" y="2065602"/>
            <a:ext cx="1622700" cy="7470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Cost is cheap because circuit is built for just one current setting</a:t>
            </a:r>
            <a:endParaRPr sz="1200">
              <a:latin typeface="Proxima Nova"/>
              <a:ea typeface="Proxima Nova"/>
              <a:cs typeface="Proxima Nova"/>
              <a:sym typeface="Proxima Nova"/>
            </a:endParaRPr>
          </a:p>
        </p:txBody>
      </p:sp>
      <p:cxnSp>
        <p:nvCxnSpPr>
          <p:cNvPr id="609" name="Google Shape;609;p45"/>
          <p:cNvCxnSpPr>
            <a:stCxn id="605" idx="3"/>
            <a:endCxn id="595" idx="0"/>
          </p:cNvCxnSpPr>
          <p:nvPr/>
        </p:nvCxnSpPr>
        <p:spPr>
          <a:xfrm>
            <a:off x="2535825" y="1699925"/>
            <a:ext cx="1198800" cy="409200"/>
          </a:xfrm>
          <a:prstGeom prst="bentConnector2">
            <a:avLst/>
          </a:prstGeom>
          <a:noFill/>
          <a:ln cap="flat" cmpd="sng" w="9525">
            <a:solidFill>
              <a:srgbClr val="595959"/>
            </a:solidFill>
            <a:prstDash val="solid"/>
            <a:round/>
            <a:headEnd len="med" w="med" type="none"/>
            <a:tailEnd len="med" w="med" type="none"/>
          </a:ln>
        </p:spPr>
      </p:cxnSp>
      <p:cxnSp>
        <p:nvCxnSpPr>
          <p:cNvPr id="610" name="Google Shape;610;p45"/>
          <p:cNvCxnSpPr>
            <a:stCxn id="608" idx="3"/>
            <a:endCxn id="595" idx="1"/>
          </p:cNvCxnSpPr>
          <p:nvPr/>
        </p:nvCxnSpPr>
        <p:spPr>
          <a:xfrm flipH="1" rot="10800000">
            <a:off x="2675625" y="2315502"/>
            <a:ext cx="567600" cy="123600"/>
          </a:xfrm>
          <a:prstGeom prst="bentConnector3">
            <a:avLst>
              <a:gd fmla="val 49989" name="adj1"/>
            </a:avLst>
          </a:prstGeom>
          <a:noFill/>
          <a:ln cap="flat" cmpd="sng" w="9525">
            <a:solidFill>
              <a:srgbClr val="595959"/>
            </a:solidFill>
            <a:prstDash val="solid"/>
            <a:round/>
            <a:headEnd len="med" w="med" type="none"/>
            <a:tailEnd len="med" w="med" type="none"/>
          </a:ln>
        </p:spPr>
      </p:cxnSp>
      <p:cxnSp>
        <p:nvCxnSpPr>
          <p:cNvPr id="611" name="Google Shape;611;p45"/>
          <p:cNvCxnSpPr>
            <a:stCxn id="604" idx="3"/>
            <a:endCxn id="594" idx="1"/>
          </p:cNvCxnSpPr>
          <p:nvPr/>
        </p:nvCxnSpPr>
        <p:spPr>
          <a:xfrm flipH="1" rot="10800000">
            <a:off x="2675625" y="3275500"/>
            <a:ext cx="211800" cy="490500"/>
          </a:xfrm>
          <a:prstGeom prst="bentConnector3">
            <a:avLst>
              <a:gd fmla="val 49970" name="adj1"/>
            </a:avLst>
          </a:prstGeom>
          <a:noFill/>
          <a:ln cap="flat" cmpd="sng" w="9525">
            <a:solidFill>
              <a:srgbClr val="595959"/>
            </a:solidFill>
            <a:prstDash val="solid"/>
            <a:round/>
            <a:headEnd len="med" w="med" type="none"/>
            <a:tailEnd len="med" w="med" type="none"/>
          </a:ln>
        </p:spPr>
      </p:cxnSp>
      <p:cxnSp>
        <p:nvCxnSpPr>
          <p:cNvPr id="612" name="Google Shape;612;p45"/>
          <p:cNvCxnSpPr>
            <a:stCxn id="596" idx="0"/>
            <a:endCxn id="606" idx="2"/>
          </p:cNvCxnSpPr>
          <p:nvPr/>
        </p:nvCxnSpPr>
        <p:spPr>
          <a:xfrm flipH="1" rot="5400000">
            <a:off x="4533663" y="1587850"/>
            <a:ext cx="195300" cy="319200"/>
          </a:xfrm>
          <a:prstGeom prst="bentConnector3">
            <a:avLst>
              <a:gd fmla="val 50010" name="adj1"/>
            </a:avLst>
          </a:prstGeom>
          <a:noFill/>
          <a:ln cap="flat" cmpd="sng" w="9525">
            <a:solidFill>
              <a:srgbClr val="595959"/>
            </a:solidFill>
            <a:prstDash val="solid"/>
            <a:round/>
            <a:headEnd len="med" w="med" type="none"/>
            <a:tailEnd len="med" w="med" type="none"/>
          </a:ln>
        </p:spPr>
      </p:cxnSp>
      <p:sp>
        <p:nvSpPr>
          <p:cNvPr id="613" name="Google Shape;613;p45"/>
          <p:cNvSpPr/>
          <p:nvPr/>
        </p:nvSpPr>
        <p:spPr>
          <a:xfrm>
            <a:off x="5566750" y="921450"/>
            <a:ext cx="2013000" cy="984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This strap headgear design requires some assembly but it is the most straightforward design</a:t>
            </a:r>
            <a:endParaRPr sz="1200">
              <a:latin typeface="Proxima Nova"/>
              <a:ea typeface="Proxima Nova"/>
              <a:cs typeface="Proxima Nova"/>
              <a:sym typeface="Proxima Nova"/>
            </a:endParaRPr>
          </a:p>
        </p:txBody>
      </p:sp>
      <p:cxnSp>
        <p:nvCxnSpPr>
          <p:cNvPr id="614" name="Google Shape;614;p45"/>
          <p:cNvCxnSpPr>
            <a:stCxn id="598" idx="0"/>
            <a:endCxn id="613" idx="2"/>
          </p:cNvCxnSpPr>
          <p:nvPr/>
        </p:nvCxnSpPr>
        <p:spPr>
          <a:xfrm rot="-5400000">
            <a:off x="6042350" y="1710850"/>
            <a:ext cx="335700" cy="726000"/>
          </a:xfrm>
          <a:prstGeom prst="bentConnector3">
            <a:avLst>
              <a:gd fmla="val 49993" name="adj1"/>
            </a:avLst>
          </a:prstGeom>
          <a:noFill/>
          <a:ln cap="flat" cmpd="sng" w="9525">
            <a:solidFill>
              <a:srgbClr val="595959"/>
            </a:solidFill>
            <a:prstDash val="solid"/>
            <a:round/>
            <a:headEnd len="med" w="med" type="none"/>
            <a:tailEnd len="med" w="med" type="none"/>
          </a:ln>
        </p:spPr>
      </p:cxnSp>
      <p:cxnSp>
        <p:nvCxnSpPr>
          <p:cNvPr id="615" name="Google Shape;615;p45"/>
          <p:cNvCxnSpPr>
            <a:stCxn id="597" idx="3"/>
            <a:endCxn id="607" idx="1"/>
          </p:cNvCxnSpPr>
          <p:nvPr/>
        </p:nvCxnSpPr>
        <p:spPr>
          <a:xfrm>
            <a:off x="6701625" y="2812575"/>
            <a:ext cx="384000" cy="164700"/>
          </a:xfrm>
          <a:prstGeom prst="bentConnector3">
            <a:avLst>
              <a:gd fmla="val 50007" name="adj1"/>
            </a:avLst>
          </a:prstGeom>
          <a:noFill/>
          <a:ln cap="flat" cmpd="sng" w="9525">
            <a:solidFill>
              <a:srgbClr val="595959"/>
            </a:solidFill>
            <a:prstDash val="solid"/>
            <a:round/>
            <a:headEnd len="med" w="med" type="none"/>
            <a:tailEnd len="med" w="med" type="none"/>
          </a:ln>
        </p:spPr>
      </p:cxnSp>
      <p:sp>
        <p:nvSpPr>
          <p:cNvPr id="616" name="Google Shape;616;p45"/>
          <p:cNvSpPr/>
          <p:nvPr/>
        </p:nvSpPr>
        <p:spPr>
          <a:xfrm>
            <a:off x="7693650" y="1597275"/>
            <a:ext cx="1215900" cy="581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Circuit is one button operation</a:t>
            </a:r>
            <a:endParaRPr sz="1200">
              <a:latin typeface="Proxima Nova"/>
              <a:ea typeface="Proxima Nova"/>
              <a:cs typeface="Proxima Nova"/>
              <a:sym typeface="Proxima Nova"/>
            </a:endParaRPr>
          </a:p>
        </p:txBody>
      </p:sp>
      <p:cxnSp>
        <p:nvCxnSpPr>
          <p:cNvPr id="617" name="Google Shape;617;p45"/>
          <p:cNvCxnSpPr>
            <a:stCxn id="598" idx="3"/>
            <a:endCxn id="616" idx="2"/>
          </p:cNvCxnSpPr>
          <p:nvPr/>
        </p:nvCxnSpPr>
        <p:spPr>
          <a:xfrm flipH="1" rot="10800000">
            <a:off x="6288500" y="2178250"/>
            <a:ext cx="2013000" cy="211800"/>
          </a:xfrm>
          <a:prstGeom prst="bentConnector2">
            <a:avLst/>
          </a:prstGeom>
          <a:noFill/>
          <a:ln cap="flat" cmpd="sng" w="9525">
            <a:solidFill>
              <a:srgbClr val="595959"/>
            </a:solidFill>
            <a:prstDash val="solid"/>
            <a:round/>
            <a:headEnd len="med" w="med" type="none"/>
            <a:tailEnd len="med" w="med" type="none"/>
          </a:ln>
        </p:spPr>
      </p:cxnSp>
      <p:sp>
        <p:nvSpPr>
          <p:cNvPr id="618" name="Google Shape;618;p45"/>
          <p:cNvSpPr/>
          <p:nvPr/>
        </p:nvSpPr>
        <p:spPr>
          <a:xfrm>
            <a:off x="1068875" y="4225275"/>
            <a:ext cx="982800" cy="3357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30s/1mA</a:t>
            </a:r>
            <a:endParaRPr sz="1200">
              <a:latin typeface="Proxima Nova"/>
              <a:ea typeface="Proxima Nova"/>
              <a:cs typeface="Proxima Nova"/>
              <a:sym typeface="Proxima Nova"/>
            </a:endParaRPr>
          </a:p>
        </p:txBody>
      </p:sp>
      <p:cxnSp>
        <p:nvCxnSpPr>
          <p:cNvPr id="619" name="Google Shape;619;p45"/>
          <p:cNvCxnSpPr>
            <a:endCxn id="618" idx="0"/>
          </p:cNvCxnSpPr>
          <p:nvPr/>
        </p:nvCxnSpPr>
        <p:spPr>
          <a:xfrm flipH="1">
            <a:off x="1560275" y="4056675"/>
            <a:ext cx="358500" cy="168600"/>
          </a:xfrm>
          <a:prstGeom prst="bentConnector2">
            <a:avLst/>
          </a:prstGeom>
          <a:noFill/>
          <a:ln cap="flat" cmpd="sng" w="9525">
            <a:solidFill>
              <a:srgbClr val="595959"/>
            </a:solidFill>
            <a:prstDash val="solid"/>
            <a:round/>
            <a:headEnd len="med" w="med" type="none"/>
            <a:tailEnd len="med" w="med" type="none"/>
          </a:ln>
        </p:spPr>
      </p:cxnSp>
      <p:sp>
        <p:nvSpPr>
          <p:cNvPr id="620" name="Google Shape;620;p45"/>
          <p:cNvSpPr/>
          <p:nvPr/>
        </p:nvSpPr>
        <p:spPr>
          <a:xfrm>
            <a:off x="4017250" y="3730300"/>
            <a:ext cx="1215900" cy="335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electrodes</a:t>
            </a:r>
            <a:endParaRPr sz="1200">
              <a:latin typeface="Proxima Nova"/>
              <a:ea typeface="Proxima Nova"/>
              <a:cs typeface="Proxima Nova"/>
              <a:sym typeface="Proxima Nova"/>
            </a:endParaRPr>
          </a:p>
        </p:txBody>
      </p:sp>
      <p:cxnSp>
        <p:nvCxnSpPr>
          <p:cNvPr id="621" name="Google Shape;621;p45"/>
          <p:cNvCxnSpPr>
            <a:stCxn id="620" idx="0"/>
            <a:endCxn id="593" idx="2"/>
          </p:cNvCxnSpPr>
          <p:nvPr/>
        </p:nvCxnSpPr>
        <p:spPr>
          <a:xfrm rot="-5400000">
            <a:off x="4698550" y="3478450"/>
            <a:ext cx="178500" cy="325200"/>
          </a:xfrm>
          <a:prstGeom prst="bentConnector3">
            <a:avLst>
              <a:gd fmla="val 49993" name="adj1"/>
            </a:avLst>
          </a:prstGeom>
          <a:noFill/>
          <a:ln cap="flat" cmpd="sng" w="9525">
            <a:solidFill>
              <a:srgbClr val="595959"/>
            </a:solidFill>
            <a:prstDash val="solid"/>
            <a:round/>
            <a:headEnd len="med" w="med" type="none"/>
            <a:tailEnd len="med" w="med" type="none"/>
          </a:ln>
        </p:spPr>
      </p:cxnSp>
      <p:sp>
        <p:nvSpPr>
          <p:cNvPr id="622" name="Google Shape;622;p45"/>
          <p:cNvSpPr/>
          <p:nvPr/>
        </p:nvSpPr>
        <p:spPr>
          <a:xfrm>
            <a:off x="6951250" y="3809200"/>
            <a:ext cx="1350300" cy="5094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and then turn off in after </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40 minutes</a:t>
            </a:r>
            <a:endParaRPr sz="1200">
              <a:latin typeface="Proxima Nova"/>
              <a:ea typeface="Proxima Nova"/>
              <a:cs typeface="Proxima Nova"/>
              <a:sym typeface="Proxima Nova"/>
            </a:endParaRPr>
          </a:p>
        </p:txBody>
      </p:sp>
      <p:cxnSp>
        <p:nvCxnSpPr>
          <p:cNvPr id="623" name="Google Shape;623;p45"/>
          <p:cNvCxnSpPr>
            <a:stCxn id="597" idx="3"/>
            <a:endCxn id="622" idx="1"/>
          </p:cNvCxnSpPr>
          <p:nvPr/>
        </p:nvCxnSpPr>
        <p:spPr>
          <a:xfrm>
            <a:off x="6701625" y="2812575"/>
            <a:ext cx="249600" cy="1251300"/>
          </a:xfrm>
          <a:prstGeom prst="bentConnector3">
            <a:avLst>
              <a:gd fmla="val 50005" name="adj1"/>
            </a:avLst>
          </a:prstGeom>
          <a:noFill/>
          <a:ln cap="flat" cmpd="sng" w="9525">
            <a:solidFill>
              <a:srgbClr val="595959"/>
            </a:solidFill>
            <a:prstDash val="solid"/>
            <a:round/>
            <a:headEnd len="med" w="med" type="none"/>
            <a:tailEnd len="med" w="med" type="none"/>
          </a:ln>
        </p:spPr>
      </p:cxnSp>
      <p:sp>
        <p:nvSpPr>
          <p:cNvPr id="624" name="Google Shape;624;p45"/>
          <p:cNvSpPr/>
          <p:nvPr/>
        </p:nvSpPr>
        <p:spPr>
          <a:xfrm>
            <a:off x="1169300" y="2939025"/>
            <a:ext cx="1162200" cy="4131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Should cost about 10$</a:t>
            </a:r>
            <a:endParaRPr sz="1200">
              <a:latin typeface="Proxima Nova"/>
              <a:ea typeface="Proxima Nova"/>
              <a:cs typeface="Proxima Nova"/>
              <a:sym typeface="Proxima Nova"/>
            </a:endParaRPr>
          </a:p>
        </p:txBody>
      </p:sp>
      <p:cxnSp>
        <p:nvCxnSpPr>
          <p:cNvPr id="625" name="Google Shape;625;p45"/>
          <p:cNvCxnSpPr>
            <a:stCxn id="624" idx="0"/>
            <a:endCxn id="608" idx="2"/>
          </p:cNvCxnSpPr>
          <p:nvPr/>
        </p:nvCxnSpPr>
        <p:spPr>
          <a:xfrm rot="-5400000">
            <a:off x="1744250" y="2818875"/>
            <a:ext cx="126300" cy="114000"/>
          </a:xfrm>
          <a:prstGeom prst="bentConnector3">
            <a:avLst>
              <a:gd fmla="val 50049" name="adj1"/>
            </a:avLst>
          </a:prstGeom>
          <a:noFill/>
          <a:ln cap="flat" cmpd="sng" w="9525">
            <a:solidFill>
              <a:srgbClr val="595959"/>
            </a:solidFill>
            <a:prstDash val="solid"/>
            <a:round/>
            <a:headEnd len="med" w="med" type="none"/>
            <a:tailEnd len="med" w="med" type="none"/>
          </a:ln>
        </p:spPr>
      </p:cxnSp>
      <p:sp>
        <p:nvSpPr>
          <p:cNvPr id="626" name="Google Shape;626;p45"/>
          <p:cNvSpPr/>
          <p:nvPr/>
        </p:nvSpPr>
        <p:spPr>
          <a:xfrm>
            <a:off x="4597150" y="621150"/>
            <a:ext cx="706500" cy="3003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2 mA</a:t>
            </a:r>
            <a:endParaRPr sz="1200">
              <a:latin typeface="Proxima Nova"/>
              <a:ea typeface="Proxima Nova"/>
              <a:cs typeface="Proxima Nova"/>
              <a:sym typeface="Proxima Nova"/>
            </a:endParaRPr>
          </a:p>
        </p:txBody>
      </p:sp>
      <p:cxnSp>
        <p:nvCxnSpPr>
          <p:cNvPr id="627" name="Google Shape;627;p45"/>
          <p:cNvCxnSpPr>
            <a:stCxn id="606" idx="0"/>
            <a:endCxn id="626" idx="2"/>
          </p:cNvCxnSpPr>
          <p:nvPr/>
        </p:nvCxnSpPr>
        <p:spPr>
          <a:xfrm rot="-5400000">
            <a:off x="4637450" y="755763"/>
            <a:ext cx="147300" cy="478500"/>
          </a:xfrm>
          <a:prstGeom prst="bentConnector3">
            <a:avLst>
              <a:gd fmla="val 49970" name="adj1"/>
            </a:avLst>
          </a:prstGeom>
          <a:noFill/>
          <a:ln cap="flat" cmpd="sng" w="9525">
            <a:solidFill>
              <a:srgbClr val="595959"/>
            </a:solidFill>
            <a:prstDash val="solid"/>
            <a:round/>
            <a:headEnd len="med" w="med" type="none"/>
            <a:tailEnd len="med" w="med" type="none"/>
          </a:ln>
        </p:spPr>
      </p:cxnSp>
      <p:sp>
        <p:nvSpPr>
          <p:cNvPr id="628" name="Google Shape;628;p45"/>
          <p:cNvSpPr/>
          <p:nvPr/>
        </p:nvSpPr>
        <p:spPr>
          <a:xfrm>
            <a:off x="3529425" y="4210925"/>
            <a:ext cx="1241100" cy="380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4cm by 4cm</a:t>
            </a:r>
            <a:endParaRPr sz="1200">
              <a:latin typeface="Proxima Nova"/>
              <a:ea typeface="Proxima Nova"/>
              <a:cs typeface="Proxima Nova"/>
              <a:sym typeface="Proxima Nova"/>
            </a:endParaRPr>
          </a:p>
        </p:txBody>
      </p:sp>
      <p:cxnSp>
        <p:nvCxnSpPr>
          <p:cNvPr id="629" name="Google Shape;629;p45"/>
          <p:cNvCxnSpPr>
            <a:stCxn id="620" idx="2"/>
            <a:endCxn id="628" idx="0"/>
          </p:cNvCxnSpPr>
          <p:nvPr/>
        </p:nvCxnSpPr>
        <p:spPr>
          <a:xfrm rot="5400000">
            <a:off x="4315150" y="3900850"/>
            <a:ext cx="144900" cy="475200"/>
          </a:xfrm>
          <a:prstGeom prst="bentConnector3">
            <a:avLst>
              <a:gd fmla="val 50009" name="adj1"/>
            </a:avLst>
          </a:prstGeom>
          <a:noFill/>
          <a:ln cap="flat" cmpd="sng" w="9525">
            <a:solidFill>
              <a:srgbClr val="595959"/>
            </a:solidFill>
            <a:prstDash val="solid"/>
            <a:round/>
            <a:headEnd len="med" w="med" type="none"/>
            <a:tailEnd len="med" w="med" type="none"/>
          </a:ln>
        </p:spPr>
      </p:cxnSp>
      <p:sp>
        <p:nvSpPr>
          <p:cNvPr id="630" name="Google Shape;630;p45"/>
          <p:cNvSpPr/>
          <p:nvPr/>
        </p:nvSpPr>
        <p:spPr>
          <a:xfrm>
            <a:off x="4985675" y="4319775"/>
            <a:ext cx="1241100" cy="673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Sponge electrode for comfort </a:t>
            </a:r>
            <a:endParaRPr sz="1200">
              <a:latin typeface="Proxima Nova"/>
              <a:ea typeface="Proxima Nova"/>
              <a:cs typeface="Proxima Nova"/>
              <a:sym typeface="Proxima Nova"/>
            </a:endParaRPr>
          </a:p>
        </p:txBody>
      </p:sp>
      <p:cxnSp>
        <p:nvCxnSpPr>
          <p:cNvPr id="631" name="Google Shape;631;p45"/>
          <p:cNvCxnSpPr>
            <a:stCxn id="620" idx="2"/>
            <a:endCxn id="630" idx="0"/>
          </p:cNvCxnSpPr>
          <p:nvPr/>
        </p:nvCxnSpPr>
        <p:spPr>
          <a:xfrm flipH="1" rot="-5400000">
            <a:off x="4988800" y="3702400"/>
            <a:ext cx="253800" cy="981000"/>
          </a:xfrm>
          <a:prstGeom prst="bentConnector3">
            <a:avLst>
              <a:gd fmla="val 49995" name="adj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46"/>
          <p:cNvSpPr txBox="1"/>
          <p:nvPr/>
        </p:nvSpPr>
        <p:spPr>
          <a:xfrm>
            <a:off x="5157850" y="179350"/>
            <a:ext cx="3773400" cy="4811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Circuit provides a constant current DC supply using a BJT transistor circuit.</a:t>
            </a:r>
            <a:endParaRPr sz="1800"/>
          </a:p>
          <a:p>
            <a:pPr indent="-342900" lvl="1" marL="914400" rtl="0" algn="l">
              <a:spcBef>
                <a:spcPts val="0"/>
              </a:spcBef>
              <a:spcAft>
                <a:spcPts val="0"/>
              </a:spcAft>
              <a:buSzPts val="1800"/>
              <a:buChar char="-"/>
            </a:pPr>
            <a:r>
              <a:rPr lang="en" sz="1800"/>
              <a:t>The power source needs to be high voltage</a:t>
            </a:r>
            <a:endParaRPr sz="1800"/>
          </a:p>
          <a:p>
            <a:pPr indent="-342900" lvl="0" marL="457200" rtl="0" algn="l">
              <a:spcBef>
                <a:spcPts val="0"/>
              </a:spcBef>
              <a:spcAft>
                <a:spcPts val="0"/>
              </a:spcAft>
              <a:buSzPts val="1800"/>
              <a:buChar char="-"/>
            </a:pPr>
            <a:r>
              <a:rPr lang="en" sz="1800"/>
              <a:t>Wires are attached using conductive clothing snaps to the sponge electrodes</a:t>
            </a:r>
            <a:endParaRPr sz="1800"/>
          </a:p>
          <a:p>
            <a:pPr indent="-342900" lvl="0" marL="457200" rtl="0" algn="l">
              <a:spcBef>
                <a:spcPts val="0"/>
              </a:spcBef>
              <a:spcAft>
                <a:spcPts val="0"/>
              </a:spcAft>
              <a:buSzPts val="1800"/>
              <a:buChar char="-"/>
            </a:pPr>
            <a:r>
              <a:rPr lang="en" sz="1800"/>
              <a:t>A timing circuit will be used consisting of a 555 timer</a:t>
            </a:r>
            <a:endParaRPr sz="1800"/>
          </a:p>
          <a:p>
            <a:pPr indent="-342900" lvl="0" marL="457200" rtl="0" algn="l">
              <a:spcBef>
                <a:spcPts val="0"/>
              </a:spcBef>
              <a:spcAft>
                <a:spcPts val="0"/>
              </a:spcAft>
              <a:buSzPts val="1800"/>
              <a:buChar char="-"/>
            </a:pPr>
            <a:r>
              <a:rPr lang="en" sz="1800"/>
              <a:t>Ramp up and ramp down functionality will be provided using an integrator</a:t>
            </a:r>
            <a:endParaRPr sz="1800"/>
          </a:p>
          <a:p>
            <a:pPr indent="-342900" lvl="0" marL="457200" rtl="0" algn="l">
              <a:spcBef>
                <a:spcPts val="0"/>
              </a:spcBef>
              <a:spcAft>
                <a:spcPts val="0"/>
              </a:spcAft>
              <a:buSzPts val="1800"/>
              <a:buChar char="-"/>
            </a:pPr>
            <a:r>
              <a:rPr lang="en" sz="1800"/>
              <a:t>Strap material will be semi flexible</a:t>
            </a:r>
            <a:endParaRPr sz="1800"/>
          </a:p>
          <a:p>
            <a:pPr indent="-342900" lvl="0" marL="457200" rtl="0" algn="l">
              <a:spcBef>
                <a:spcPts val="0"/>
              </a:spcBef>
              <a:spcAft>
                <a:spcPts val="0"/>
              </a:spcAft>
              <a:buSzPts val="1800"/>
              <a:buChar char="-"/>
            </a:pPr>
            <a:r>
              <a:rPr lang="en" sz="1800"/>
              <a:t>Dry electrodes snap onto the headgear </a:t>
            </a:r>
            <a:endParaRPr sz="1800"/>
          </a:p>
        </p:txBody>
      </p:sp>
      <p:pic>
        <p:nvPicPr>
          <p:cNvPr id="637" name="Google Shape;637;p46" title="December 8, 2018">
            <a:hlinkClick r:id="rId3"/>
          </p:cNvPr>
          <p:cNvPicPr preferRelativeResize="0"/>
          <p:nvPr/>
        </p:nvPicPr>
        <p:blipFill>
          <a:blip r:embed="rId4">
            <a:alphaModFix/>
          </a:blip>
          <a:stretch>
            <a:fillRect/>
          </a:stretch>
        </p:blipFill>
        <p:spPr>
          <a:xfrm>
            <a:off x="274275" y="689675"/>
            <a:ext cx="3997650" cy="3177925"/>
          </a:xfrm>
          <a:prstGeom prst="rect">
            <a:avLst/>
          </a:prstGeom>
          <a:noFill/>
          <a:ln>
            <a:noFill/>
          </a:ln>
        </p:spPr>
      </p:pic>
      <p:pic>
        <p:nvPicPr>
          <p:cNvPr id="638" name="Google Shape;638;p46"/>
          <p:cNvPicPr preferRelativeResize="0"/>
          <p:nvPr/>
        </p:nvPicPr>
        <p:blipFill rotWithShape="1">
          <a:blip r:embed="rId5">
            <a:alphaModFix/>
          </a:blip>
          <a:srcRect b="15692" l="11851" r="10886" t="17444"/>
          <a:stretch/>
        </p:blipFill>
        <p:spPr>
          <a:xfrm>
            <a:off x="274275" y="3931700"/>
            <a:ext cx="1318275" cy="1138275"/>
          </a:xfrm>
          <a:prstGeom prst="rect">
            <a:avLst/>
          </a:prstGeom>
          <a:noFill/>
          <a:ln>
            <a:noFill/>
          </a:ln>
        </p:spPr>
      </p:pic>
      <p:sp>
        <p:nvSpPr>
          <p:cNvPr id="639" name="Google Shape;639;p46"/>
          <p:cNvSpPr txBox="1"/>
          <p:nvPr/>
        </p:nvSpPr>
        <p:spPr>
          <a:xfrm>
            <a:off x="473450" y="32575"/>
            <a:ext cx="2008500" cy="3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Concept 1</a:t>
            </a:r>
            <a:endParaRPr b="1" sz="2400">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47"/>
          <p:cNvSpPr/>
          <p:nvPr/>
        </p:nvSpPr>
        <p:spPr>
          <a:xfrm>
            <a:off x="3428900" y="2648900"/>
            <a:ext cx="1762500" cy="756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Proxima Nova"/>
                <a:ea typeface="Proxima Nova"/>
                <a:cs typeface="Proxima Nova"/>
                <a:sym typeface="Proxima Nova"/>
              </a:rPr>
              <a:t>Low cost, ready to use, “disposable” tDCS</a:t>
            </a:r>
            <a:endParaRPr>
              <a:latin typeface="Proxima Nova"/>
              <a:ea typeface="Proxima Nova"/>
              <a:cs typeface="Proxima Nova"/>
              <a:sym typeface="Proxima Nova"/>
            </a:endParaRPr>
          </a:p>
        </p:txBody>
      </p:sp>
      <p:sp>
        <p:nvSpPr>
          <p:cNvPr id="645" name="Google Shape;645;p47"/>
          <p:cNvSpPr/>
          <p:nvPr/>
        </p:nvSpPr>
        <p:spPr>
          <a:xfrm>
            <a:off x="1752800" y="2773388"/>
            <a:ext cx="1024800" cy="507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Proxima Nova"/>
                <a:ea typeface="Proxima Nova"/>
                <a:cs typeface="Proxima Nova"/>
                <a:sym typeface="Proxima Nova"/>
              </a:rPr>
              <a:t>Circuit</a:t>
            </a:r>
            <a:endParaRPr>
              <a:latin typeface="Proxima Nova"/>
              <a:ea typeface="Proxima Nova"/>
              <a:cs typeface="Proxima Nova"/>
              <a:sym typeface="Proxima Nova"/>
            </a:endParaRPr>
          </a:p>
        </p:txBody>
      </p:sp>
      <p:sp>
        <p:nvSpPr>
          <p:cNvPr id="646" name="Google Shape;646;p47"/>
          <p:cNvSpPr/>
          <p:nvPr/>
        </p:nvSpPr>
        <p:spPr>
          <a:xfrm>
            <a:off x="5986400" y="2773400"/>
            <a:ext cx="950400" cy="5076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Duration</a:t>
            </a:r>
            <a:endParaRPr>
              <a:latin typeface="Proxima Nova"/>
              <a:ea typeface="Proxima Nova"/>
              <a:cs typeface="Proxima Nova"/>
              <a:sym typeface="Proxima Nova"/>
            </a:endParaRPr>
          </a:p>
        </p:txBody>
      </p:sp>
      <p:cxnSp>
        <p:nvCxnSpPr>
          <p:cNvPr id="647" name="Google Shape;647;p47"/>
          <p:cNvCxnSpPr>
            <a:stCxn id="644" idx="3"/>
            <a:endCxn id="646" idx="1"/>
          </p:cNvCxnSpPr>
          <p:nvPr/>
        </p:nvCxnSpPr>
        <p:spPr>
          <a:xfrm>
            <a:off x="5191400" y="3027200"/>
            <a:ext cx="795000" cy="600"/>
          </a:xfrm>
          <a:prstGeom prst="curvedConnector3">
            <a:avLst>
              <a:gd fmla="val 50000" name="adj1"/>
            </a:avLst>
          </a:prstGeom>
          <a:noFill/>
          <a:ln cap="flat" cmpd="sng" w="9525">
            <a:solidFill>
              <a:srgbClr val="595959"/>
            </a:solidFill>
            <a:prstDash val="solid"/>
            <a:round/>
            <a:headEnd len="med" w="med" type="none"/>
            <a:tailEnd len="med" w="med" type="none"/>
          </a:ln>
        </p:spPr>
      </p:cxnSp>
      <p:sp>
        <p:nvSpPr>
          <p:cNvPr id="648" name="Google Shape;648;p47"/>
          <p:cNvSpPr/>
          <p:nvPr/>
        </p:nvSpPr>
        <p:spPr>
          <a:xfrm>
            <a:off x="3795288" y="3767775"/>
            <a:ext cx="1024800" cy="459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usability</a:t>
            </a:r>
            <a:endParaRPr>
              <a:latin typeface="Proxima Nova"/>
              <a:ea typeface="Proxima Nova"/>
              <a:cs typeface="Proxima Nova"/>
              <a:sym typeface="Proxima Nova"/>
            </a:endParaRPr>
          </a:p>
        </p:txBody>
      </p:sp>
      <p:cxnSp>
        <p:nvCxnSpPr>
          <p:cNvPr id="649" name="Google Shape;649;p47"/>
          <p:cNvCxnSpPr>
            <a:stCxn id="644" idx="2"/>
            <a:endCxn id="648" idx="0"/>
          </p:cNvCxnSpPr>
          <p:nvPr/>
        </p:nvCxnSpPr>
        <p:spPr>
          <a:xfrm rot="5400000">
            <a:off x="4127750" y="3585500"/>
            <a:ext cx="362400" cy="2400"/>
          </a:xfrm>
          <a:prstGeom prst="curvedConnector3">
            <a:avLst>
              <a:gd fmla="val 49983" name="adj1"/>
            </a:avLst>
          </a:prstGeom>
          <a:noFill/>
          <a:ln cap="flat" cmpd="sng" w="9525">
            <a:solidFill>
              <a:srgbClr val="595959"/>
            </a:solidFill>
            <a:prstDash val="solid"/>
            <a:round/>
            <a:headEnd len="med" w="med" type="none"/>
            <a:tailEnd len="med" w="med" type="none"/>
          </a:ln>
        </p:spPr>
      </p:cxnSp>
      <p:sp>
        <p:nvSpPr>
          <p:cNvPr id="650" name="Google Shape;650;p47"/>
          <p:cNvSpPr/>
          <p:nvPr/>
        </p:nvSpPr>
        <p:spPr>
          <a:xfrm>
            <a:off x="1518588" y="1092075"/>
            <a:ext cx="1628400" cy="354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Cost/disposability</a:t>
            </a:r>
            <a:endParaRPr>
              <a:latin typeface="Proxima Nova"/>
              <a:ea typeface="Proxima Nova"/>
              <a:cs typeface="Proxima Nova"/>
              <a:sym typeface="Proxima Nova"/>
            </a:endParaRPr>
          </a:p>
        </p:txBody>
      </p:sp>
      <p:sp>
        <p:nvSpPr>
          <p:cNvPr id="651" name="Google Shape;651;p47"/>
          <p:cNvSpPr/>
          <p:nvPr/>
        </p:nvSpPr>
        <p:spPr>
          <a:xfrm>
            <a:off x="5938500" y="890925"/>
            <a:ext cx="1230900" cy="402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Headgear</a:t>
            </a:r>
            <a:endParaRPr>
              <a:latin typeface="Proxima Nova"/>
              <a:ea typeface="Proxima Nova"/>
              <a:cs typeface="Proxima Nova"/>
              <a:sym typeface="Proxima Nova"/>
            </a:endParaRPr>
          </a:p>
        </p:txBody>
      </p:sp>
      <p:cxnSp>
        <p:nvCxnSpPr>
          <p:cNvPr id="652" name="Google Shape;652;p47"/>
          <p:cNvCxnSpPr>
            <a:stCxn id="644" idx="0"/>
            <a:endCxn id="651" idx="1"/>
          </p:cNvCxnSpPr>
          <p:nvPr/>
        </p:nvCxnSpPr>
        <p:spPr>
          <a:xfrm rot="-5400000">
            <a:off x="4346000" y="1056350"/>
            <a:ext cx="1556700" cy="1628400"/>
          </a:xfrm>
          <a:prstGeom prst="curvedConnector2">
            <a:avLst/>
          </a:prstGeom>
          <a:noFill/>
          <a:ln cap="flat" cmpd="sng" w="9525">
            <a:solidFill>
              <a:srgbClr val="595959"/>
            </a:solidFill>
            <a:prstDash val="solid"/>
            <a:round/>
            <a:headEnd len="med" w="med" type="none"/>
            <a:tailEnd len="med" w="med" type="none"/>
          </a:ln>
        </p:spPr>
      </p:cxnSp>
      <p:cxnSp>
        <p:nvCxnSpPr>
          <p:cNvPr id="653" name="Google Shape;653;p47"/>
          <p:cNvCxnSpPr>
            <a:stCxn id="650" idx="3"/>
            <a:endCxn id="644" idx="0"/>
          </p:cNvCxnSpPr>
          <p:nvPr/>
        </p:nvCxnSpPr>
        <p:spPr>
          <a:xfrm>
            <a:off x="3146988" y="1269225"/>
            <a:ext cx="1163100" cy="1379700"/>
          </a:xfrm>
          <a:prstGeom prst="curvedConnector2">
            <a:avLst/>
          </a:prstGeom>
          <a:noFill/>
          <a:ln cap="flat" cmpd="sng" w="9525">
            <a:solidFill>
              <a:srgbClr val="595959"/>
            </a:solidFill>
            <a:prstDash val="solid"/>
            <a:round/>
            <a:headEnd len="med" w="med" type="none"/>
            <a:tailEnd len="med" w="med" type="none"/>
          </a:ln>
        </p:spPr>
      </p:cxnSp>
      <p:sp>
        <p:nvSpPr>
          <p:cNvPr id="654" name="Google Shape;654;p47"/>
          <p:cNvSpPr/>
          <p:nvPr/>
        </p:nvSpPr>
        <p:spPr>
          <a:xfrm>
            <a:off x="273375" y="3405488"/>
            <a:ext cx="1206900" cy="402300"/>
          </a:xfrm>
          <a:prstGeom prst="roundRect">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2 mA</a:t>
            </a:r>
            <a:endParaRPr>
              <a:latin typeface="Proxima Nova"/>
              <a:ea typeface="Proxima Nova"/>
              <a:cs typeface="Proxima Nova"/>
              <a:sym typeface="Proxima Nova"/>
            </a:endParaRPr>
          </a:p>
        </p:txBody>
      </p:sp>
      <p:sp>
        <p:nvSpPr>
          <p:cNvPr id="655" name="Google Shape;655;p47"/>
          <p:cNvSpPr/>
          <p:nvPr/>
        </p:nvSpPr>
        <p:spPr>
          <a:xfrm>
            <a:off x="1950475" y="3716950"/>
            <a:ext cx="1727100" cy="560700"/>
          </a:xfrm>
          <a:prstGeom prst="roundRect">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Circuit is one button operation</a:t>
            </a:r>
            <a:endParaRPr sz="1200">
              <a:latin typeface="Proxima Nova"/>
              <a:ea typeface="Proxima Nova"/>
              <a:cs typeface="Proxima Nova"/>
              <a:sym typeface="Proxima Nova"/>
            </a:endParaRPr>
          </a:p>
        </p:txBody>
      </p:sp>
      <p:cxnSp>
        <p:nvCxnSpPr>
          <p:cNvPr id="656" name="Google Shape;656;p47"/>
          <p:cNvCxnSpPr>
            <a:stCxn id="648" idx="1"/>
            <a:endCxn id="655" idx="3"/>
          </p:cNvCxnSpPr>
          <p:nvPr/>
        </p:nvCxnSpPr>
        <p:spPr>
          <a:xfrm flipH="1">
            <a:off x="3677688" y="3997575"/>
            <a:ext cx="117600" cy="600"/>
          </a:xfrm>
          <a:prstGeom prst="curvedConnector3">
            <a:avLst>
              <a:gd fmla="val 50048" name="adj1"/>
            </a:avLst>
          </a:prstGeom>
          <a:noFill/>
          <a:ln cap="flat" cmpd="sng" w="9525">
            <a:solidFill>
              <a:srgbClr val="595959"/>
            </a:solidFill>
            <a:prstDash val="solid"/>
            <a:round/>
            <a:headEnd len="med" w="med" type="none"/>
            <a:tailEnd len="med" w="med" type="none"/>
          </a:ln>
        </p:spPr>
      </p:cxnSp>
      <p:sp>
        <p:nvSpPr>
          <p:cNvPr id="657" name="Google Shape;657;p47"/>
          <p:cNvSpPr/>
          <p:nvPr/>
        </p:nvSpPr>
        <p:spPr>
          <a:xfrm>
            <a:off x="3335550" y="4384875"/>
            <a:ext cx="1944300" cy="699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This cap headgear design requires no assembly</a:t>
            </a:r>
            <a:endParaRPr>
              <a:latin typeface="Proxima Nova"/>
              <a:ea typeface="Proxima Nova"/>
              <a:cs typeface="Proxima Nova"/>
              <a:sym typeface="Proxima Nova"/>
            </a:endParaRPr>
          </a:p>
        </p:txBody>
      </p:sp>
      <p:cxnSp>
        <p:nvCxnSpPr>
          <p:cNvPr id="658" name="Google Shape;658;p47"/>
          <p:cNvCxnSpPr>
            <a:stCxn id="648" idx="2"/>
            <a:endCxn id="657" idx="0"/>
          </p:cNvCxnSpPr>
          <p:nvPr/>
        </p:nvCxnSpPr>
        <p:spPr>
          <a:xfrm flipH="1" rot="-5400000">
            <a:off x="4229238" y="4305825"/>
            <a:ext cx="157500" cy="600"/>
          </a:xfrm>
          <a:prstGeom prst="curvedConnector3">
            <a:avLst>
              <a:gd fmla="val 50000" name="adj1"/>
            </a:avLst>
          </a:prstGeom>
          <a:noFill/>
          <a:ln cap="flat" cmpd="sng" w="9525">
            <a:solidFill>
              <a:srgbClr val="595959"/>
            </a:solidFill>
            <a:prstDash val="solid"/>
            <a:round/>
            <a:headEnd len="med" w="med" type="none"/>
            <a:tailEnd len="med" w="med" type="none"/>
          </a:ln>
        </p:spPr>
      </p:cxnSp>
      <p:sp>
        <p:nvSpPr>
          <p:cNvPr id="659" name="Google Shape;659;p47"/>
          <p:cNvSpPr/>
          <p:nvPr/>
        </p:nvSpPr>
        <p:spPr>
          <a:xfrm>
            <a:off x="5126700" y="3716475"/>
            <a:ext cx="1727100" cy="562800"/>
          </a:xfrm>
          <a:prstGeom prst="roundRect">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Proxima Nova"/>
                <a:ea typeface="Proxima Nova"/>
                <a:cs typeface="Proxima Nova"/>
                <a:sym typeface="Proxima Nova"/>
              </a:rPr>
              <a:t>Sponged </a:t>
            </a:r>
            <a:r>
              <a:rPr lang="en" sz="1200">
                <a:solidFill>
                  <a:srgbClr val="000000"/>
                </a:solidFill>
                <a:latin typeface="Proxima Nova"/>
                <a:ea typeface="Proxima Nova"/>
                <a:cs typeface="Proxima Nova"/>
                <a:sym typeface="Proxima Nova"/>
              </a:rPr>
              <a:t>electrodes already attached</a:t>
            </a:r>
            <a:endParaRPr>
              <a:latin typeface="Proxima Nova"/>
              <a:ea typeface="Proxima Nova"/>
              <a:cs typeface="Proxima Nova"/>
              <a:sym typeface="Proxima Nova"/>
            </a:endParaRPr>
          </a:p>
        </p:txBody>
      </p:sp>
      <p:cxnSp>
        <p:nvCxnSpPr>
          <p:cNvPr id="660" name="Google Shape;660;p47"/>
          <p:cNvCxnSpPr>
            <a:stCxn id="648" idx="3"/>
            <a:endCxn id="659" idx="1"/>
          </p:cNvCxnSpPr>
          <p:nvPr/>
        </p:nvCxnSpPr>
        <p:spPr>
          <a:xfrm>
            <a:off x="4820088" y="3997575"/>
            <a:ext cx="306600" cy="600"/>
          </a:xfrm>
          <a:prstGeom prst="curvedConnector3">
            <a:avLst>
              <a:gd fmla="val 50002" name="adj1"/>
            </a:avLst>
          </a:prstGeom>
          <a:noFill/>
          <a:ln cap="flat" cmpd="sng" w="9525">
            <a:solidFill>
              <a:srgbClr val="595959"/>
            </a:solidFill>
            <a:prstDash val="solid"/>
            <a:round/>
            <a:headEnd len="med" w="med" type="none"/>
            <a:tailEnd len="med" w="med" type="none"/>
          </a:ln>
        </p:spPr>
      </p:cxnSp>
      <p:sp>
        <p:nvSpPr>
          <p:cNvPr id="661" name="Google Shape;661;p47"/>
          <p:cNvSpPr/>
          <p:nvPr/>
        </p:nvSpPr>
        <p:spPr>
          <a:xfrm>
            <a:off x="7654400" y="2791500"/>
            <a:ext cx="1254900" cy="459600"/>
          </a:xfrm>
          <a:prstGeom prst="roundRect">
            <a:avLst>
              <a:gd fmla="val 4931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30 minutes </a:t>
            </a:r>
            <a:endParaRPr>
              <a:latin typeface="Proxima Nova"/>
              <a:ea typeface="Proxima Nova"/>
              <a:cs typeface="Proxima Nova"/>
              <a:sym typeface="Proxima Nova"/>
            </a:endParaRPr>
          </a:p>
        </p:txBody>
      </p:sp>
      <p:cxnSp>
        <p:nvCxnSpPr>
          <p:cNvPr id="662" name="Google Shape;662;p47"/>
          <p:cNvCxnSpPr>
            <a:stCxn id="646" idx="3"/>
            <a:endCxn id="661" idx="1"/>
          </p:cNvCxnSpPr>
          <p:nvPr/>
        </p:nvCxnSpPr>
        <p:spPr>
          <a:xfrm flipH="1" rot="10800000">
            <a:off x="6936800" y="3021200"/>
            <a:ext cx="717600" cy="6000"/>
          </a:xfrm>
          <a:prstGeom prst="curvedConnector3">
            <a:avLst>
              <a:gd fmla="val 50000" name="adj1"/>
            </a:avLst>
          </a:prstGeom>
          <a:noFill/>
          <a:ln cap="flat" cmpd="sng" w="9525">
            <a:solidFill>
              <a:srgbClr val="595959"/>
            </a:solidFill>
            <a:prstDash val="solid"/>
            <a:round/>
            <a:headEnd len="med" w="med" type="none"/>
            <a:tailEnd len="med" w="med" type="none"/>
          </a:ln>
        </p:spPr>
      </p:cxnSp>
      <p:sp>
        <p:nvSpPr>
          <p:cNvPr id="663" name="Google Shape;663;p47"/>
          <p:cNvSpPr/>
          <p:nvPr/>
        </p:nvSpPr>
        <p:spPr>
          <a:xfrm>
            <a:off x="524300" y="1656363"/>
            <a:ext cx="1532400" cy="354300"/>
          </a:xfrm>
          <a:prstGeom prst="roundRect">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     </a:t>
            </a:r>
            <a:r>
              <a:rPr lang="en">
                <a:latin typeface="Proxima Nova"/>
                <a:ea typeface="Proxima Nova"/>
                <a:cs typeface="Proxima Nova"/>
                <a:sym typeface="Proxima Nova"/>
              </a:rPr>
              <a:t>D</a:t>
            </a:r>
            <a:r>
              <a:rPr lang="en">
                <a:latin typeface="Proxima Nova"/>
                <a:ea typeface="Proxima Nova"/>
                <a:cs typeface="Proxima Nova"/>
                <a:sym typeface="Proxima Nova"/>
              </a:rPr>
              <a:t>isposable</a:t>
            </a:r>
            <a:endParaRPr>
              <a:latin typeface="Proxima Nova"/>
              <a:ea typeface="Proxima Nova"/>
              <a:cs typeface="Proxima Nova"/>
              <a:sym typeface="Proxima Nova"/>
            </a:endParaRPr>
          </a:p>
        </p:txBody>
      </p:sp>
      <p:cxnSp>
        <p:nvCxnSpPr>
          <p:cNvPr id="664" name="Google Shape;664;p47"/>
          <p:cNvCxnSpPr>
            <a:stCxn id="650" idx="1"/>
            <a:endCxn id="663" idx="0"/>
          </p:cNvCxnSpPr>
          <p:nvPr/>
        </p:nvCxnSpPr>
        <p:spPr>
          <a:xfrm flipH="1">
            <a:off x="1290588" y="1269225"/>
            <a:ext cx="228000" cy="387000"/>
          </a:xfrm>
          <a:prstGeom prst="curvedConnector2">
            <a:avLst/>
          </a:prstGeom>
          <a:noFill/>
          <a:ln cap="flat" cmpd="sng" w="9525">
            <a:solidFill>
              <a:srgbClr val="595959"/>
            </a:solidFill>
            <a:prstDash val="solid"/>
            <a:round/>
            <a:headEnd len="med" w="med" type="none"/>
            <a:tailEnd len="med" w="med" type="none"/>
          </a:ln>
        </p:spPr>
      </p:cxnSp>
      <p:sp>
        <p:nvSpPr>
          <p:cNvPr id="665" name="Google Shape;665;p47"/>
          <p:cNvSpPr/>
          <p:nvPr/>
        </p:nvSpPr>
        <p:spPr>
          <a:xfrm>
            <a:off x="461600" y="2729088"/>
            <a:ext cx="914700" cy="572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DC current</a:t>
            </a:r>
            <a:endParaRPr>
              <a:latin typeface="Proxima Nova"/>
              <a:ea typeface="Proxima Nova"/>
              <a:cs typeface="Proxima Nova"/>
              <a:sym typeface="Proxima Nova"/>
            </a:endParaRPr>
          </a:p>
        </p:txBody>
      </p:sp>
      <p:cxnSp>
        <p:nvCxnSpPr>
          <p:cNvPr id="666" name="Google Shape;666;p47"/>
          <p:cNvCxnSpPr>
            <a:stCxn id="645" idx="3"/>
            <a:endCxn id="644" idx="1"/>
          </p:cNvCxnSpPr>
          <p:nvPr/>
        </p:nvCxnSpPr>
        <p:spPr>
          <a:xfrm>
            <a:off x="2777600" y="3027188"/>
            <a:ext cx="651300" cy="600"/>
          </a:xfrm>
          <a:prstGeom prst="curvedConnector3">
            <a:avLst>
              <a:gd fmla="val 50000" name="adj1"/>
            </a:avLst>
          </a:prstGeom>
          <a:noFill/>
          <a:ln cap="flat" cmpd="sng" w="9525">
            <a:solidFill>
              <a:srgbClr val="595959"/>
            </a:solidFill>
            <a:prstDash val="solid"/>
            <a:round/>
            <a:headEnd len="med" w="med" type="none"/>
            <a:tailEnd len="med" w="med" type="none"/>
          </a:ln>
        </p:spPr>
      </p:cxnSp>
      <p:cxnSp>
        <p:nvCxnSpPr>
          <p:cNvPr id="667" name="Google Shape;667;p47"/>
          <p:cNvCxnSpPr>
            <a:stCxn id="645" idx="1"/>
            <a:endCxn id="665" idx="3"/>
          </p:cNvCxnSpPr>
          <p:nvPr/>
        </p:nvCxnSpPr>
        <p:spPr>
          <a:xfrm rot="10800000">
            <a:off x="1376300" y="3015488"/>
            <a:ext cx="376500" cy="11700"/>
          </a:xfrm>
          <a:prstGeom prst="curvedConnector3">
            <a:avLst>
              <a:gd fmla="val 50000" name="adj1"/>
            </a:avLst>
          </a:prstGeom>
          <a:noFill/>
          <a:ln cap="flat" cmpd="sng" w="9525">
            <a:solidFill>
              <a:srgbClr val="595959"/>
            </a:solidFill>
            <a:prstDash val="solid"/>
            <a:round/>
            <a:headEnd len="med" w="med" type="none"/>
            <a:tailEnd len="med" w="med" type="none"/>
          </a:ln>
        </p:spPr>
      </p:cxnSp>
      <p:cxnSp>
        <p:nvCxnSpPr>
          <p:cNvPr id="668" name="Google Shape;668;p47"/>
          <p:cNvCxnSpPr>
            <a:stCxn id="665" idx="1"/>
            <a:endCxn id="654" idx="1"/>
          </p:cNvCxnSpPr>
          <p:nvPr/>
        </p:nvCxnSpPr>
        <p:spPr>
          <a:xfrm flipH="1">
            <a:off x="273500" y="3015438"/>
            <a:ext cx="188100" cy="591300"/>
          </a:xfrm>
          <a:prstGeom prst="curvedConnector3">
            <a:avLst>
              <a:gd fmla="val 226661" name="adj1"/>
            </a:avLst>
          </a:prstGeom>
          <a:noFill/>
          <a:ln cap="flat" cmpd="sng" w="9525">
            <a:solidFill>
              <a:srgbClr val="595959"/>
            </a:solidFill>
            <a:prstDash val="solid"/>
            <a:round/>
            <a:headEnd len="med" w="med" type="none"/>
            <a:tailEnd len="med" w="med" type="none"/>
          </a:ln>
        </p:spPr>
      </p:cxnSp>
      <p:sp>
        <p:nvSpPr>
          <p:cNvPr id="669" name="Google Shape;669;p47"/>
          <p:cNvSpPr/>
          <p:nvPr/>
        </p:nvSpPr>
        <p:spPr>
          <a:xfrm>
            <a:off x="351800" y="2220638"/>
            <a:ext cx="1877400" cy="285000"/>
          </a:xfrm>
          <a:prstGeom prst="roundRect">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Less than $20</a:t>
            </a:r>
            <a:endParaRPr>
              <a:latin typeface="Proxima Nova"/>
              <a:ea typeface="Proxima Nova"/>
              <a:cs typeface="Proxima Nova"/>
              <a:sym typeface="Proxima Nova"/>
            </a:endParaRPr>
          </a:p>
        </p:txBody>
      </p:sp>
      <p:cxnSp>
        <p:nvCxnSpPr>
          <p:cNvPr id="670" name="Google Shape;670;p47"/>
          <p:cNvCxnSpPr>
            <a:stCxn id="663" idx="2"/>
            <a:endCxn id="669" idx="0"/>
          </p:cNvCxnSpPr>
          <p:nvPr/>
        </p:nvCxnSpPr>
        <p:spPr>
          <a:xfrm flipH="1" rot="-5400000">
            <a:off x="1185800" y="2115363"/>
            <a:ext cx="210000" cy="600"/>
          </a:xfrm>
          <a:prstGeom prst="curvedConnector3">
            <a:avLst>
              <a:gd fmla="val 49994" name="adj1"/>
            </a:avLst>
          </a:prstGeom>
          <a:noFill/>
          <a:ln cap="flat" cmpd="sng" w="9525">
            <a:solidFill>
              <a:srgbClr val="595959"/>
            </a:solidFill>
            <a:prstDash val="solid"/>
            <a:round/>
            <a:headEnd len="med" w="med" type="none"/>
            <a:tailEnd len="med" w="med" type="none"/>
          </a:ln>
        </p:spPr>
      </p:cxnSp>
      <p:sp>
        <p:nvSpPr>
          <p:cNvPr id="671" name="Google Shape;671;p47"/>
          <p:cNvSpPr/>
          <p:nvPr/>
        </p:nvSpPr>
        <p:spPr>
          <a:xfrm>
            <a:off x="7543200" y="862275"/>
            <a:ext cx="1366200" cy="459600"/>
          </a:xfrm>
          <a:prstGeom prst="roundRect">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Cap headgear</a:t>
            </a:r>
            <a:endParaRPr>
              <a:latin typeface="Proxima Nova"/>
              <a:ea typeface="Proxima Nova"/>
              <a:cs typeface="Proxima Nova"/>
              <a:sym typeface="Proxima Nova"/>
            </a:endParaRPr>
          </a:p>
        </p:txBody>
      </p:sp>
      <p:cxnSp>
        <p:nvCxnSpPr>
          <p:cNvPr id="672" name="Google Shape;672;p47"/>
          <p:cNvCxnSpPr>
            <a:stCxn id="651" idx="3"/>
            <a:endCxn id="671" idx="1"/>
          </p:cNvCxnSpPr>
          <p:nvPr/>
        </p:nvCxnSpPr>
        <p:spPr>
          <a:xfrm>
            <a:off x="7169400" y="1092075"/>
            <a:ext cx="373800" cy="600"/>
          </a:xfrm>
          <a:prstGeom prst="curvedConnector3">
            <a:avLst>
              <a:gd fmla="val 50000" name="adj1"/>
            </a:avLst>
          </a:prstGeom>
          <a:noFill/>
          <a:ln cap="flat" cmpd="sng" w="9525">
            <a:solidFill>
              <a:srgbClr val="595959"/>
            </a:solidFill>
            <a:prstDash val="solid"/>
            <a:round/>
            <a:headEnd len="med" w="med" type="none"/>
            <a:tailEnd len="med" w="med" type="none"/>
          </a:ln>
        </p:spPr>
      </p:cxnSp>
      <p:sp>
        <p:nvSpPr>
          <p:cNvPr id="673" name="Google Shape;673;p47"/>
          <p:cNvSpPr/>
          <p:nvPr/>
        </p:nvSpPr>
        <p:spPr>
          <a:xfrm>
            <a:off x="5938700" y="1697013"/>
            <a:ext cx="2911800" cy="756600"/>
          </a:xfrm>
          <a:prstGeom prst="roundRect">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Sponge electrodes will be already attached to the cap. The electrodes will have small opening where saline can be poured.</a:t>
            </a:r>
            <a:endParaRPr sz="1200">
              <a:latin typeface="Proxima Nova"/>
              <a:ea typeface="Proxima Nova"/>
              <a:cs typeface="Proxima Nova"/>
              <a:sym typeface="Proxima Nova"/>
            </a:endParaRPr>
          </a:p>
        </p:txBody>
      </p:sp>
      <p:cxnSp>
        <p:nvCxnSpPr>
          <p:cNvPr id="674" name="Google Shape;674;p47"/>
          <p:cNvCxnSpPr>
            <a:stCxn id="671" idx="2"/>
            <a:endCxn id="673" idx="0"/>
          </p:cNvCxnSpPr>
          <p:nvPr/>
        </p:nvCxnSpPr>
        <p:spPr>
          <a:xfrm rot="5400000">
            <a:off x="7623000" y="1093575"/>
            <a:ext cx="375000" cy="831600"/>
          </a:xfrm>
          <a:prstGeom prst="curvedConnector3">
            <a:avLst>
              <a:gd fmla="val 50018" name="adj1"/>
            </a:avLst>
          </a:prstGeom>
          <a:noFill/>
          <a:ln cap="flat" cmpd="sng" w="9525">
            <a:solidFill>
              <a:srgbClr val="595959"/>
            </a:solidFill>
            <a:prstDash val="solid"/>
            <a:round/>
            <a:headEnd len="med" w="med" type="none"/>
            <a:tailEnd len="med" w="med" type="none"/>
          </a:ln>
        </p:spPr>
      </p:cxnSp>
      <p:sp>
        <p:nvSpPr>
          <p:cNvPr id="675" name="Google Shape;675;p47"/>
          <p:cNvSpPr txBox="1"/>
          <p:nvPr/>
        </p:nvSpPr>
        <p:spPr>
          <a:xfrm>
            <a:off x="225500" y="9075"/>
            <a:ext cx="8520600" cy="8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Proxima Nova"/>
                <a:ea typeface="Proxima Nova"/>
                <a:cs typeface="Proxima Nova"/>
                <a:sym typeface="Proxima Nova"/>
              </a:rPr>
              <a:t>Concept 2: Cap headgear + DC current </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2800">
              <a:solidFill>
                <a:srgbClr val="000000"/>
              </a:solidFill>
              <a:latin typeface="Proxima Nova"/>
              <a:ea typeface="Proxima Nova"/>
              <a:cs typeface="Proxima Nova"/>
              <a:sym typeface="Proxima Nova"/>
            </a:endParaRPr>
          </a:p>
        </p:txBody>
      </p:sp>
      <p:sp>
        <p:nvSpPr>
          <p:cNvPr id="676" name="Google Shape;676;p47"/>
          <p:cNvSpPr/>
          <p:nvPr/>
        </p:nvSpPr>
        <p:spPr>
          <a:xfrm>
            <a:off x="65450" y="4164350"/>
            <a:ext cx="1254900" cy="478500"/>
          </a:xfrm>
          <a:prstGeom prst="roundRect">
            <a:avLst>
              <a:gd fmla="val 50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Ramp up/down and timer</a:t>
            </a:r>
            <a:endParaRPr sz="1200">
              <a:latin typeface="Proxima Nova"/>
              <a:ea typeface="Proxima Nova"/>
              <a:cs typeface="Proxima Nova"/>
              <a:sym typeface="Proxima Nova"/>
            </a:endParaRPr>
          </a:p>
        </p:txBody>
      </p:sp>
      <p:cxnSp>
        <p:nvCxnSpPr>
          <p:cNvPr id="677" name="Google Shape;677;p47"/>
          <p:cNvCxnSpPr>
            <a:stCxn id="645" idx="2"/>
            <a:endCxn id="676" idx="0"/>
          </p:cNvCxnSpPr>
          <p:nvPr/>
        </p:nvCxnSpPr>
        <p:spPr>
          <a:xfrm rot="5400000">
            <a:off x="1037300" y="2936588"/>
            <a:ext cx="883500" cy="1572300"/>
          </a:xfrm>
          <a:prstGeom prst="curvedConnector3">
            <a:avLst>
              <a:gd fmla="val 55565" name="adj1"/>
            </a:avLst>
          </a:prstGeom>
          <a:noFill/>
          <a:ln cap="flat" cmpd="sng" w="9525">
            <a:solidFill>
              <a:schemeClr val="dk2"/>
            </a:solidFill>
            <a:prstDash val="solid"/>
            <a:round/>
            <a:headEnd len="med" w="med" type="none"/>
            <a:tailEnd len="med" w="med" type="none"/>
          </a:ln>
        </p:spPr>
      </p:cxnSp>
      <p:sp>
        <p:nvSpPr>
          <p:cNvPr id="678" name="Google Shape;678;p47"/>
          <p:cNvSpPr/>
          <p:nvPr/>
        </p:nvSpPr>
        <p:spPr>
          <a:xfrm>
            <a:off x="1245200" y="4642850"/>
            <a:ext cx="1532400" cy="459600"/>
          </a:xfrm>
          <a:prstGeom prst="roundRect">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ATtiny or 8 bit microcontroller</a:t>
            </a:r>
            <a:endParaRPr>
              <a:latin typeface="Proxima Nova"/>
              <a:ea typeface="Proxima Nova"/>
              <a:cs typeface="Proxima Nova"/>
              <a:sym typeface="Proxima Nova"/>
            </a:endParaRPr>
          </a:p>
        </p:txBody>
      </p:sp>
      <p:cxnSp>
        <p:nvCxnSpPr>
          <p:cNvPr id="679" name="Google Shape;679;p47"/>
          <p:cNvCxnSpPr>
            <a:stCxn id="676" idx="2"/>
            <a:endCxn id="678" idx="1"/>
          </p:cNvCxnSpPr>
          <p:nvPr/>
        </p:nvCxnSpPr>
        <p:spPr>
          <a:xfrm flipH="1" rot="-5400000">
            <a:off x="854150" y="4481600"/>
            <a:ext cx="229800" cy="552300"/>
          </a:xfrm>
          <a:prstGeom prst="curvedConnector2">
            <a:avLst/>
          </a:prstGeom>
          <a:noFill/>
          <a:ln cap="flat" cmpd="sng" w="9525">
            <a:solidFill>
              <a:schemeClr val="dk2"/>
            </a:solidFill>
            <a:prstDash val="solid"/>
            <a:round/>
            <a:headEnd len="med" w="med" type="none"/>
            <a:tailEnd len="med" w="med" type="none"/>
          </a:ln>
        </p:spPr>
      </p:cxnSp>
      <p:sp>
        <p:nvSpPr>
          <p:cNvPr id="680" name="Google Shape;680;p47"/>
          <p:cNvSpPr/>
          <p:nvPr/>
        </p:nvSpPr>
        <p:spPr>
          <a:xfrm>
            <a:off x="7598750" y="3908925"/>
            <a:ext cx="1366200" cy="79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Timing can be managed with a microcontroller </a:t>
            </a:r>
            <a:endParaRPr>
              <a:latin typeface="Proxima Nova"/>
              <a:ea typeface="Proxima Nova"/>
              <a:cs typeface="Proxima Nova"/>
              <a:sym typeface="Proxima Nova"/>
            </a:endParaRPr>
          </a:p>
        </p:txBody>
      </p:sp>
      <p:cxnSp>
        <p:nvCxnSpPr>
          <p:cNvPr id="681" name="Google Shape;681;p47"/>
          <p:cNvCxnSpPr>
            <a:stCxn id="661" idx="2"/>
            <a:endCxn id="680" idx="0"/>
          </p:cNvCxnSpPr>
          <p:nvPr/>
        </p:nvCxnSpPr>
        <p:spPr>
          <a:xfrm flipH="1" rot="-5400000">
            <a:off x="7953200" y="3579750"/>
            <a:ext cx="657900" cy="600"/>
          </a:xfrm>
          <a:prstGeom prst="curvedConnector3">
            <a:avLst>
              <a:gd fmla="val 49994"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48"/>
          <p:cNvSpPr txBox="1"/>
          <p:nvPr>
            <p:ph idx="1" type="body"/>
          </p:nvPr>
        </p:nvSpPr>
        <p:spPr>
          <a:xfrm>
            <a:off x="4572000" y="69775"/>
            <a:ext cx="4500600" cy="315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Hat with 2 Electrodes (</a:t>
            </a:r>
            <a:r>
              <a:rPr lang="en" sz="1800">
                <a:latin typeface="Proxima Nova"/>
                <a:ea typeface="Proxima Nova"/>
                <a:cs typeface="Proxima Nova"/>
                <a:sym typeface="Proxima Nova"/>
              </a:rPr>
              <a:t>disposable</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Wires are attached to the conductive “snap on” pins.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Circuit box </a:t>
            </a:r>
            <a:endParaRPr sz="1800">
              <a:latin typeface="Proxima Nova"/>
              <a:ea typeface="Proxima Nova"/>
              <a:cs typeface="Proxima Nova"/>
              <a:sym typeface="Proxima Nova"/>
            </a:endParaRPr>
          </a:p>
          <a:p>
            <a:pPr indent="-342900" lvl="1" marL="914400" rtl="0" algn="l">
              <a:spcBef>
                <a:spcPts val="0"/>
              </a:spcBef>
              <a:spcAft>
                <a:spcPts val="0"/>
              </a:spcAft>
              <a:buSzPts val="1800"/>
              <a:buFont typeface="Proxima Nova"/>
              <a:buChar char="○"/>
            </a:pPr>
            <a:r>
              <a:rPr lang="en" sz="1800">
                <a:latin typeface="Proxima Nova"/>
                <a:ea typeface="Proxima Nova"/>
                <a:cs typeface="Proxima Nova"/>
                <a:sym typeface="Proxima Nova"/>
              </a:rPr>
              <a:t>DC current </a:t>
            </a:r>
            <a:endParaRPr sz="1800">
              <a:latin typeface="Proxima Nova"/>
              <a:ea typeface="Proxima Nova"/>
              <a:cs typeface="Proxima Nova"/>
              <a:sym typeface="Proxima Nova"/>
            </a:endParaRPr>
          </a:p>
          <a:p>
            <a:pPr indent="-342900" lvl="1" marL="914400" rtl="0" algn="l">
              <a:spcBef>
                <a:spcPts val="0"/>
              </a:spcBef>
              <a:spcAft>
                <a:spcPts val="0"/>
              </a:spcAft>
              <a:buSzPts val="1800"/>
              <a:buFont typeface="Proxima Nova"/>
              <a:buChar char="○"/>
            </a:pPr>
            <a:r>
              <a:rPr lang="en" sz="1800">
                <a:latin typeface="Proxima Nova"/>
                <a:ea typeface="Proxima Nova"/>
                <a:cs typeface="Proxima Nova"/>
                <a:sym typeface="Proxima Nova"/>
              </a:rPr>
              <a:t>Uses atmega chip</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Electrode are pre </a:t>
            </a:r>
            <a:r>
              <a:rPr lang="en" sz="1800">
                <a:latin typeface="Proxima Nova"/>
                <a:ea typeface="Proxima Nova"/>
                <a:cs typeface="Proxima Nova"/>
                <a:sym typeface="Proxima Nova"/>
              </a:rPr>
              <a:t>snapped</a:t>
            </a:r>
            <a:r>
              <a:rPr lang="en" sz="1800">
                <a:latin typeface="Proxima Nova"/>
                <a:ea typeface="Proxima Nova"/>
                <a:cs typeface="Proxima Nova"/>
                <a:sym typeface="Proxima Nova"/>
              </a:rPr>
              <a:t> on the pin.</a:t>
            </a:r>
            <a:endParaRPr sz="1800">
              <a:latin typeface="Proxima Nova"/>
              <a:ea typeface="Proxima Nova"/>
              <a:cs typeface="Proxima Nova"/>
              <a:sym typeface="Proxima Nova"/>
            </a:endParaRPr>
          </a:p>
          <a:p>
            <a:pPr indent="-342900" lvl="1" marL="914400" rtl="0" algn="l">
              <a:spcBef>
                <a:spcPts val="0"/>
              </a:spcBef>
              <a:spcAft>
                <a:spcPts val="0"/>
              </a:spcAft>
              <a:buSzPts val="1800"/>
              <a:buFont typeface="Proxima Nova"/>
              <a:buChar char="○"/>
            </a:pPr>
            <a:r>
              <a:rPr lang="en" sz="1800">
                <a:latin typeface="Proxima Nova"/>
                <a:ea typeface="Proxima Nova"/>
                <a:cs typeface="Proxima Nova"/>
                <a:sym typeface="Proxima Nova"/>
              </a:rPr>
              <a:t>Small opening for saline </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2 or 3 packs of prepackaged saline</a:t>
            </a:r>
            <a:endParaRPr sz="1800">
              <a:latin typeface="Proxima Nova"/>
              <a:ea typeface="Proxima Nova"/>
              <a:cs typeface="Proxima Nova"/>
              <a:sym typeface="Proxima Nova"/>
            </a:endParaRPr>
          </a:p>
          <a:p>
            <a:pPr indent="0" lvl="0" marL="457200" rtl="0" algn="l">
              <a:spcBef>
                <a:spcPts val="1600"/>
              </a:spcBef>
              <a:spcAft>
                <a:spcPts val="1600"/>
              </a:spcAft>
              <a:buNone/>
            </a:pPr>
            <a:r>
              <a:t/>
            </a:r>
            <a:endParaRPr sz="1800">
              <a:latin typeface="Proxima Nova"/>
              <a:ea typeface="Proxima Nova"/>
              <a:cs typeface="Proxima Nova"/>
              <a:sym typeface="Proxima Nova"/>
            </a:endParaRPr>
          </a:p>
        </p:txBody>
      </p:sp>
      <p:pic>
        <p:nvPicPr>
          <p:cNvPr id="687" name="Google Shape;687;p48" title="December 8, 2018">
            <a:hlinkClick r:id="rId3"/>
          </p:cNvPr>
          <p:cNvPicPr preferRelativeResize="0"/>
          <p:nvPr/>
        </p:nvPicPr>
        <p:blipFill>
          <a:blip r:embed="rId4">
            <a:alphaModFix/>
          </a:blip>
          <a:stretch>
            <a:fillRect/>
          </a:stretch>
        </p:blipFill>
        <p:spPr>
          <a:xfrm>
            <a:off x="-143475" y="186525"/>
            <a:ext cx="4572000" cy="3429000"/>
          </a:xfrm>
          <a:prstGeom prst="rect">
            <a:avLst/>
          </a:prstGeom>
          <a:noFill/>
          <a:ln>
            <a:noFill/>
          </a:ln>
        </p:spPr>
      </p:pic>
      <p:pic>
        <p:nvPicPr>
          <p:cNvPr id="688" name="Google Shape;688;p48"/>
          <p:cNvPicPr preferRelativeResize="0"/>
          <p:nvPr/>
        </p:nvPicPr>
        <p:blipFill rotWithShape="1">
          <a:blip r:embed="rId5">
            <a:alphaModFix/>
          </a:blip>
          <a:srcRect b="15692" l="11851" r="10886" t="17444"/>
          <a:stretch/>
        </p:blipFill>
        <p:spPr>
          <a:xfrm>
            <a:off x="0" y="3550300"/>
            <a:ext cx="1764350" cy="1523425"/>
          </a:xfrm>
          <a:prstGeom prst="rect">
            <a:avLst/>
          </a:prstGeom>
          <a:noFill/>
          <a:ln>
            <a:noFill/>
          </a:ln>
        </p:spPr>
      </p:pic>
      <p:pic>
        <p:nvPicPr>
          <p:cNvPr id="689" name="Google Shape;689;p48"/>
          <p:cNvPicPr preferRelativeResize="0"/>
          <p:nvPr/>
        </p:nvPicPr>
        <p:blipFill rotWithShape="1">
          <a:blip r:embed="rId6">
            <a:alphaModFix/>
          </a:blip>
          <a:srcRect b="0" l="11944" r="8690" t="0"/>
          <a:stretch/>
        </p:blipFill>
        <p:spPr>
          <a:xfrm>
            <a:off x="1833175" y="3502850"/>
            <a:ext cx="1618325" cy="1618325"/>
          </a:xfrm>
          <a:prstGeom prst="rect">
            <a:avLst/>
          </a:prstGeom>
          <a:noFill/>
          <a:ln>
            <a:noFill/>
          </a:ln>
        </p:spPr>
      </p:pic>
      <p:pic>
        <p:nvPicPr>
          <p:cNvPr id="690" name="Google Shape;690;p48"/>
          <p:cNvPicPr preferRelativeResize="0"/>
          <p:nvPr/>
        </p:nvPicPr>
        <p:blipFill>
          <a:blip r:embed="rId7">
            <a:alphaModFix/>
          </a:blip>
          <a:stretch>
            <a:fillRect/>
          </a:stretch>
        </p:blipFill>
        <p:spPr>
          <a:xfrm>
            <a:off x="3499838" y="3505200"/>
            <a:ext cx="1618325" cy="1618325"/>
          </a:xfrm>
          <a:prstGeom prst="rect">
            <a:avLst/>
          </a:prstGeom>
          <a:noFill/>
          <a:ln>
            <a:noFill/>
          </a:ln>
        </p:spPr>
      </p:pic>
      <p:sp>
        <p:nvSpPr>
          <p:cNvPr id="691" name="Google Shape;691;p48"/>
          <p:cNvSpPr txBox="1"/>
          <p:nvPr/>
        </p:nvSpPr>
        <p:spPr>
          <a:xfrm>
            <a:off x="5539050" y="3550300"/>
            <a:ext cx="1713600" cy="1167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900"/>
              <a:t>"Ballard Unit Dose Saline 0.9% Sodium Chloride Solution, 15Ml Vial, 144/Cs | Medex Supply." </a:t>
            </a:r>
            <a:r>
              <a:rPr i="1" lang="en" sz="900"/>
              <a:t>Medexsupply.com</a:t>
            </a:r>
            <a:r>
              <a:rPr lang="en" sz="900"/>
              <a:t>. N. p., 2018. Web. 2 Dec. 2018.</a:t>
            </a:r>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graphicFrame>
        <p:nvGraphicFramePr>
          <p:cNvPr id="696" name="Google Shape;696;p49"/>
          <p:cNvGraphicFramePr/>
          <p:nvPr/>
        </p:nvGraphicFramePr>
        <p:xfrm>
          <a:off x="725325" y="-64505"/>
          <a:ext cx="3000000" cy="3000000"/>
        </p:xfrm>
        <a:graphic>
          <a:graphicData uri="http://schemas.openxmlformats.org/drawingml/2006/table">
            <a:tbl>
              <a:tblPr>
                <a:noFill/>
                <a:tableStyleId>{53F36E98-48B6-47ED-A64A-50626ED4DC91}</a:tableStyleId>
              </a:tblPr>
              <a:tblGrid>
                <a:gridCol w="1825900"/>
                <a:gridCol w="1825900"/>
                <a:gridCol w="1825900"/>
                <a:gridCol w="2940975"/>
              </a:tblGrid>
              <a:tr h="388575">
                <a:tc>
                  <a:txBody>
                    <a:bodyPr/>
                    <a:lstStyle/>
                    <a:p>
                      <a:pPr indent="0" lvl="0" marL="0" rtl="0" algn="l">
                        <a:spcBef>
                          <a:spcPts val="0"/>
                        </a:spcBef>
                        <a:spcAft>
                          <a:spcPts val="0"/>
                        </a:spcAft>
                        <a:buNone/>
                      </a:pPr>
                      <a:r>
                        <a:rPr lang="en">
                          <a:latin typeface="Proxima Nova"/>
                          <a:ea typeface="Proxima Nova"/>
                          <a:cs typeface="Proxima Nova"/>
                          <a:sym typeface="Proxima Nova"/>
                        </a:rPr>
                        <a:t>Components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lang="en">
                          <a:latin typeface="Proxima Nova"/>
                          <a:ea typeface="Proxima Nova"/>
                          <a:cs typeface="Proxima Nova"/>
                          <a:sym typeface="Proxima Nova"/>
                        </a:rPr>
                        <a:t>Unit </a:t>
                      </a:r>
                      <a:r>
                        <a:rPr lang="en">
                          <a:latin typeface="Proxima Nova"/>
                          <a:ea typeface="Proxima Nova"/>
                          <a:cs typeface="Proxima Nova"/>
                          <a:sym typeface="Proxima Nova"/>
                        </a:rPr>
                        <a:t>Price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quantity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Price</a:t>
                      </a:r>
                      <a:endParaRPr>
                        <a:latin typeface="Proxima Nova"/>
                        <a:ea typeface="Proxima Nova"/>
                        <a:cs typeface="Proxima Nova"/>
                        <a:sym typeface="Proxima Nova"/>
                      </a:endParaRPr>
                    </a:p>
                  </a:txBody>
                  <a:tcPr marT="91425" marB="91425" marR="91425" marL="91425"/>
                </a:tc>
              </a:tr>
              <a:tr h="596075">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Hat </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88 cents in bulk</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1</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0.88 USD</a:t>
                      </a:r>
                      <a:endParaRPr>
                        <a:latin typeface="Proxima Nova"/>
                        <a:ea typeface="Proxima Nova"/>
                        <a:cs typeface="Proxima Nova"/>
                        <a:sym typeface="Proxima Nova"/>
                      </a:endParaRPr>
                    </a:p>
                  </a:txBody>
                  <a:tcPr marT="91425" marB="91425" marR="91425" marL="91425"/>
                </a:tc>
              </a:tr>
              <a:tr h="596075">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Circuit Box</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1.50 USD</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1</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1.50 USD</a:t>
                      </a:r>
                      <a:endParaRPr>
                        <a:latin typeface="Proxima Nova"/>
                        <a:ea typeface="Proxima Nova"/>
                        <a:cs typeface="Proxima Nova"/>
                        <a:sym typeface="Proxima Nova"/>
                      </a:endParaRPr>
                    </a:p>
                  </a:txBody>
                  <a:tcPr marT="91425" marB="91425" marR="91425" marL="91425"/>
                </a:tc>
              </a:tr>
              <a:tr h="596075">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microcontroller</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44 cents</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1</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44 cents</a:t>
                      </a:r>
                      <a:endParaRPr>
                        <a:latin typeface="Proxima Nova"/>
                        <a:ea typeface="Proxima Nova"/>
                        <a:cs typeface="Proxima Nova"/>
                        <a:sym typeface="Proxima Nova"/>
                      </a:endParaRPr>
                    </a:p>
                  </a:txBody>
                  <a:tcPr marT="91425" marB="91425" marR="91425" marL="91425"/>
                </a:tc>
              </a:tr>
              <a:tr h="596075">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Power source</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r>
              <a:tr h="596075">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Wires </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r>
              <a:tr h="596075">
                <a:tc>
                  <a:txBody>
                    <a:bodyPr/>
                    <a:lstStyle/>
                    <a:p>
                      <a:pPr indent="0" lvl="0" marL="0" rtl="0" algn="l">
                        <a:spcBef>
                          <a:spcPts val="0"/>
                        </a:spcBef>
                        <a:spcAft>
                          <a:spcPts val="1600"/>
                        </a:spcAft>
                        <a:buClr>
                          <a:srgbClr val="000000"/>
                        </a:buClr>
                        <a:buSzPts val="1100"/>
                        <a:buFont typeface="Arial"/>
                        <a:buNone/>
                      </a:pPr>
                      <a:r>
                        <a:rPr lang="en">
                          <a:solidFill>
                            <a:schemeClr val="dk2"/>
                          </a:solidFill>
                          <a:latin typeface="Proxima Nova"/>
                          <a:ea typeface="Proxima Nova"/>
                          <a:cs typeface="Proxima Nova"/>
                          <a:sym typeface="Proxima Nova"/>
                        </a:rPr>
                        <a:t>Saline vial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$0.50 (15 mL)</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1600"/>
                        </a:spcAft>
                        <a:buNone/>
                      </a:pPr>
                      <a:r>
                        <a:rPr lang="en">
                          <a:solidFill>
                            <a:schemeClr val="dk2"/>
                          </a:solidFill>
                          <a:latin typeface="Proxima Nova"/>
                          <a:ea typeface="Proxima Nova"/>
                          <a:cs typeface="Proxima Nova"/>
                          <a:sym typeface="Proxima Nova"/>
                        </a:rPr>
                        <a:t>3</a:t>
                      </a:r>
                      <a:endParaRPr>
                        <a:solidFill>
                          <a:schemeClr val="dk2"/>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1.50 USD</a:t>
                      </a:r>
                      <a:endParaRPr>
                        <a:latin typeface="Proxima Nova"/>
                        <a:ea typeface="Proxima Nova"/>
                        <a:cs typeface="Proxima Nova"/>
                        <a:sym typeface="Proxima Nova"/>
                      </a:endParaRPr>
                    </a:p>
                  </a:txBody>
                  <a:tcPr marT="91425" marB="91425" marR="91425" marL="91425"/>
                </a:tc>
              </a:tr>
              <a:tr h="596075">
                <a:tc>
                  <a:txBody>
                    <a:bodyPr/>
                    <a:lstStyle/>
                    <a:p>
                      <a:pPr indent="0" lvl="0" marL="0" rtl="0" algn="l">
                        <a:spcBef>
                          <a:spcPts val="0"/>
                        </a:spcBef>
                        <a:spcAft>
                          <a:spcPts val="1600"/>
                        </a:spcAft>
                        <a:buClr>
                          <a:srgbClr val="000000"/>
                        </a:buClr>
                        <a:buSzPts val="1100"/>
                        <a:buFont typeface="Arial"/>
                        <a:buNone/>
                      </a:pPr>
                      <a:r>
                        <a:rPr lang="en">
                          <a:solidFill>
                            <a:schemeClr val="dk2"/>
                          </a:solidFill>
                          <a:latin typeface="Proxima Nova"/>
                          <a:ea typeface="Proxima Nova"/>
                          <a:cs typeface="Proxima Nova"/>
                          <a:sym typeface="Proxima Nova"/>
                        </a:rPr>
                        <a:t>Sponge electrode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8 USD</a:t>
                      </a:r>
                      <a:endParaRPr>
                        <a:latin typeface="Proxima Nova"/>
                        <a:ea typeface="Proxima Nova"/>
                        <a:cs typeface="Proxima Nova"/>
                        <a:sym typeface="Proxima Nova"/>
                      </a:endParaRPr>
                    </a:p>
                  </a:txBody>
                  <a:tcPr marT="91425" marB="91425" marR="91425" marL="91425"/>
                </a:tc>
              </a:tr>
              <a:tr h="596075">
                <a:tc>
                  <a:txBody>
                    <a:bodyPr/>
                    <a:lstStyle/>
                    <a:p>
                      <a:pPr indent="0" lvl="0" marL="0" rtl="0" algn="l">
                        <a:spcBef>
                          <a:spcPts val="0"/>
                        </a:spcBef>
                        <a:spcAft>
                          <a:spcPts val="1600"/>
                        </a:spcAft>
                        <a:buClr>
                          <a:srgbClr val="000000"/>
                        </a:buClr>
                        <a:buSzPts val="1100"/>
                        <a:buFont typeface="Arial"/>
                        <a:buNone/>
                      </a:pPr>
                      <a:r>
                        <a:rPr lang="en">
                          <a:solidFill>
                            <a:schemeClr val="dk2"/>
                          </a:solidFill>
                          <a:latin typeface="Proxima Nova"/>
                          <a:ea typeface="Proxima Nova"/>
                          <a:cs typeface="Proxima Nova"/>
                          <a:sym typeface="Proxima Nova"/>
                        </a:rPr>
                        <a:t>Snap on pins</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50"/>
          <p:cNvSpPr/>
          <p:nvPr/>
        </p:nvSpPr>
        <p:spPr>
          <a:xfrm>
            <a:off x="4024769" y="2118774"/>
            <a:ext cx="1407900" cy="100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Low cost, Ready to use, Disposable tDCS</a:t>
            </a:r>
            <a:endParaRPr>
              <a:latin typeface="Proxima Nova"/>
              <a:ea typeface="Proxima Nova"/>
              <a:cs typeface="Proxima Nova"/>
              <a:sym typeface="Proxima Nova"/>
            </a:endParaRPr>
          </a:p>
        </p:txBody>
      </p:sp>
      <p:sp>
        <p:nvSpPr>
          <p:cNvPr id="702" name="Google Shape;702;p50"/>
          <p:cNvSpPr/>
          <p:nvPr/>
        </p:nvSpPr>
        <p:spPr>
          <a:xfrm>
            <a:off x="5731410" y="2390845"/>
            <a:ext cx="6405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circuit </a:t>
            </a:r>
            <a:endParaRPr sz="1100">
              <a:latin typeface="Proxima Nova"/>
              <a:ea typeface="Proxima Nova"/>
              <a:cs typeface="Proxima Nova"/>
              <a:sym typeface="Proxima Nova"/>
            </a:endParaRPr>
          </a:p>
        </p:txBody>
      </p:sp>
      <p:cxnSp>
        <p:nvCxnSpPr>
          <p:cNvPr id="703" name="Google Shape;703;p50"/>
          <p:cNvCxnSpPr>
            <a:stCxn id="701" idx="3"/>
            <a:endCxn id="702" idx="1"/>
          </p:cNvCxnSpPr>
          <p:nvPr/>
        </p:nvCxnSpPr>
        <p:spPr>
          <a:xfrm>
            <a:off x="5432669" y="2620974"/>
            <a:ext cx="298800" cy="0"/>
          </a:xfrm>
          <a:prstGeom prst="straightConnector1">
            <a:avLst/>
          </a:prstGeom>
          <a:noFill/>
          <a:ln cap="flat" cmpd="sng" w="9525">
            <a:solidFill>
              <a:srgbClr val="595959"/>
            </a:solidFill>
            <a:prstDash val="solid"/>
            <a:round/>
            <a:headEnd len="med" w="med" type="none"/>
            <a:tailEnd len="med" w="med" type="none"/>
          </a:ln>
        </p:spPr>
      </p:cxnSp>
      <p:sp>
        <p:nvSpPr>
          <p:cNvPr id="704" name="Google Shape;704;p50"/>
          <p:cNvSpPr/>
          <p:nvPr/>
        </p:nvSpPr>
        <p:spPr>
          <a:xfrm>
            <a:off x="6670375" y="2390845"/>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Constant current</a:t>
            </a:r>
            <a:endParaRPr sz="1100">
              <a:latin typeface="Proxima Nova"/>
              <a:ea typeface="Proxima Nova"/>
              <a:cs typeface="Proxima Nova"/>
              <a:sym typeface="Proxima Nova"/>
            </a:endParaRPr>
          </a:p>
        </p:txBody>
      </p:sp>
      <p:cxnSp>
        <p:nvCxnSpPr>
          <p:cNvPr id="705" name="Google Shape;705;p50"/>
          <p:cNvCxnSpPr>
            <a:stCxn id="702" idx="3"/>
            <a:endCxn id="704" idx="1"/>
          </p:cNvCxnSpPr>
          <p:nvPr/>
        </p:nvCxnSpPr>
        <p:spPr>
          <a:xfrm>
            <a:off x="6371910" y="2621095"/>
            <a:ext cx="298500" cy="0"/>
          </a:xfrm>
          <a:prstGeom prst="straightConnector1">
            <a:avLst/>
          </a:prstGeom>
          <a:noFill/>
          <a:ln cap="flat" cmpd="sng" w="9525">
            <a:solidFill>
              <a:srgbClr val="595959"/>
            </a:solidFill>
            <a:prstDash val="solid"/>
            <a:round/>
            <a:headEnd len="med" w="med" type="none"/>
            <a:tailEnd len="med" w="med" type="none"/>
          </a:ln>
        </p:spPr>
      </p:cxnSp>
      <p:sp>
        <p:nvSpPr>
          <p:cNvPr id="706" name="Google Shape;706;p50"/>
          <p:cNvSpPr/>
          <p:nvPr/>
        </p:nvSpPr>
        <p:spPr>
          <a:xfrm>
            <a:off x="7925728" y="2390845"/>
            <a:ext cx="6405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2 mA</a:t>
            </a:r>
            <a:endParaRPr sz="1100">
              <a:latin typeface="Proxima Nova"/>
              <a:ea typeface="Proxima Nova"/>
              <a:cs typeface="Proxima Nova"/>
              <a:sym typeface="Proxima Nova"/>
            </a:endParaRPr>
          </a:p>
        </p:txBody>
      </p:sp>
      <p:cxnSp>
        <p:nvCxnSpPr>
          <p:cNvPr id="707" name="Google Shape;707;p50"/>
          <p:cNvCxnSpPr>
            <a:stCxn id="704" idx="3"/>
            <a:endCxn id="706" idx="1"/>
          </p:cNvCxnSpPr>
          <p:nvPr/>
        </p:nvCxnSpPr>
        <p:spPr>
          <a:xfrm>
            <a:off x="7627075" y="2621095"/>
            <a:ext cx="298800" cy="0"/>
          </a:xfrm>
          <a:prstGeom prst="straightConnector1">
            <a:avLst/>
          </a:prstGeom>
          <a:noFill/>
          <a:ln cap="flat" cmpd="sng" w="9525">
            <a:solidFill>
              <a:srgbClr val="595959"/>
            </a:solidFill>
            <a:prstDash val="solid"/>
            <a:round/>
            <a:headEnd len="med" w="med" type="none"/>
            <a:tailEnd len="med" w="med" type="none"/>
          </a:ln>
        </p:spPr>
      </p:cxnSp>
      <p:cxnSp>
        <p:nvCxnSpPr>
          <p:cNvPr id="708" name="Google Shape;708;p50"/>
          <p:cNvCxnSpPr>
            <a:endCxn id="709" idx="1"/>
          </p:cNvCxnSpPr>
          <p:nvPr/>
        </p:nvCxnSpPr>
        <p:spPr>
          <a:xfrm rot="-5400000">
            <a:off x="6294126" y="2027278"/>
            <a:ext cx="373500" cy="357300"/>
          </a:xfrm>
          <a:prstGeom prst="bentConnector3">
            <a:avLst>
              <a:gd fmla="val 50000" name="adj1"/>
            </a:avLst>
          </a:prstGeom>
          <a:noFill/>
          <a:ln cap="flat" cmpd="sng" w="9525">
            <a:solidFill>
              <a:srgbClr val="595959"/>
            </a:solidFill>
            <a:prstDash val="solid"/>
            <a:round/>
            <a:headEnd len="med" w="med" type="none"/>
            <a:tailEnd len="med" w="med" type="none"/>
          </a:ln>
        </p:spPr>
      </p:cxnSp>
      <p:sp>
        <p:nvSpPr>
          <p:cNvPr id="709" name="Google Shape;709;p50"/>
          <p:cNvSpPr/>
          <p:nvPr/>
        </p:nvSpPr>
        <p:spPr>
          <a:xfrm>
            <a:off x="6659526" y="1788928"/>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duration</a:t>
            </a:r>
            <a:endParaRPr sz="1100">
              <a:latin typeface="Proxima Nova"/>
              <a:ea typeface="Proxima Nova"/>
              <a:cs typeface="Proxima Nova"/>
              <a:sym typeface="Proxima Nova"/>
            </a:endParaRPr>
          </a:p>
        </p:txBody>
      </p:sp>
      <p:sp>
        <p:nvSpPr>
          <p:cNvPr id="710" name="Google Shape;710;p50"/>
          <p:cNvSpPr/>
          <p:nvPr/>
        </p:nvSpPr>
        <p:spPr>
          <a:xfrm>
            <a:off x="7825226" y="1788928"/>
            <a:ext cx="8199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30 mins</a:t>
            </a:r>
            <a:endParaRPr sz="1100">
              <a:latin typeface="Proxima Nova"/>
              <a:ea typeface="Proxima Nova"/>
              <a:cs typeface="Proxima Nova"/>
              <a:sym typeface="Proxima Nova"/>
            </a:endParaRPr>
          </a:p>
        </p:txBody>
      </p:sp>
      <p:cxnSp>
        <p:nvCxnSpPr>
          <p:cNvPr id="711" name="Google Shape;711;p50"/>
          <p:cNvCxnSpPr>
            <a:stCxn id="709" idx="3"/>
            <a:endCxn id="710" idx="1"/>
          </p:cNvCxnSpPr>
          <p:nvPr/>
        </p:nvCxnSpPr>
        <p:spPr>
          <a:xfrm>
            <a:off x="7616226" y="2019178"/>
            <a:ext cx="209100" cy="0"/>
          </a:xfrm>
          <a:prstGeom prst="straightConnector1">
            <a:avLst/>
          </a:prstGeom>
          <a:noFill/>
          <a:ln cap="flat" cmpd="sng" w="9525">
            <a:solidFill>
              <a:srgbClr val="595959"/>
            </a:solidFill>
            <a:prstDash val="solid"/>
            <a:round/>
            <a:headEnd len="med" w="med" type="none"/>
            <a:tailEnd len="med" w="med" type="none"/>
          </a:ln>
        </p:spPr>
      </p:cxnSp>
      <p:sp>
        <p:nvSpPr>
          <p:cNvPr id="712" name="Google Shape;712;p50"/>
          <p:cNvSpPr/>
          <p:nvPr/>
        </p:nvSpPr>
        <p:spPr>
          <a:xfrm>
            <a:off x="2710544" y="2390845"/>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headgear</a:t>
            </a:r>
            <a:endParaRPr sz="1100">
              <a:latin typeface="Proxima Nova"/>
              <a:ea typeface="Proxima Nova"/>
              <a:cs typeface="Proxima Nova"/>
              <a:sym typeface="Proxima Nova"/>
            </a:endParaRPr>
          </a:p>
        </p:txBody>
      </p:sp>
      <p:cxnSp>
        <p:nvCxnSpPr>
          <p:cNvPr id="713" name="Google Shape;713;p50"/>
          <p:cNvCxnSpPr>
            <a:stCxn id="712" idx="3"/>
            <a:endCxn id="701" idx="1"/>
          </p:cNvCxnSpPr>
          <p:nvPr/>
        </p:nvCxnSpPr>
        <p:spPr>
          <a:xfrm>
            <a:off x="3667244" y="2621095"/>
            <a:ext cx="357600" cy="0"/>
          </a:xfrm>
          <a:prstGeom prst="straightConnector1">
            <a:avLst/>
          </a:prstGeom>
          <a:noFill/>
          <a:ln cap="flat" cmpd="sng" w="9525">
            <a:solidFill>
              <a:srgbClr val="595959"/>
            </a:solidFill>
            <a:prstDash val="solid"/>
            <a:round/>
            <a:headEnd len="med" w="med" type="none"/>
            <a:tailEnd len="med" w="med" type="none"/>
          </a:ln>
        </p:spPr>
      </p:cxnSp>
      <p:cxnSp>
        <p:nvCxnSpPr>
          <p:cNvPr id="714" name="Google Shape;714;p50"/>
          <p:cNvCxnSpPr/>
          <p:nvPr/>
        </p:nvCxnSpPr>
        <p:spPr>
          <a:xfrm>
            <a:off x="6256720" y="2851326"/>
            <a:ext cx="1448400" cy="342300"/>
          </a:xfrm>
          <a:prstGeom prst="bentConnector3">
            <a:avLst>
              <a:gd fmla="val 3842" name="adj1"/>
            </a:avLst>
          </a:prstGeom>
          <a:noFill/>
          <a:ln cap="flat" cmpd="sng" w="9525">
            <a:solidFill>
              <a:srgbClr val="595959"/>
            </a:solidFill>
            <a:prstDash val="solid"/>
            <a:round/>
            <a:headEnd len="med" w="med" type="none"/>
            <a:tailEnd len="med" w="med" type="none"/>
          </a:ln>
        </p:spPr>
      </p:cxnSp>
      <p:sp>
        <p:nvSpPr>
          <p:cNvPr id="715" name="Google Shape;715;p50"/>
          <p:cNvSpPr/>
          <p:nvPr/>
        </p:nvSpPr>
        <p:spPr>
          <a:xfrm>
            <a:off x="7698891" y="3123398"/>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Ramp up/down</a:t>
            </a:r>
            <a:endParaRPr sz="1100">
              <a:latin typeface="Proxima Nova"/>
              <a:ea typeface="Proxima Nova"/>
              <a:cs typeface="Proxima Nova"/>
              <a:sym typeface="Proxima Nova"/>
            </a:endParaRPr>
          </a:p>
        </p:txBody>
      </p:sp>
      <p:cxnSp>
        <p:nvCxnSpPr>
          <p:cNvPr id="716" name="Google Shape;716;p50"/>
          <p:cNvCxnSpPr>
            <a:stCxn id="712" idx="0"/>
            <a:endCxn id="717" idx="3"/>
          </p:cNvCxnSpPr>
          <p:nvPr/>
        </p:nvCxnSpPr>
        <p:spPr>
          <a:xfrm flipH="1" rot="5400000">
            <a:off x="2584094" y="1786045"/>
            <a:ext cx="502200" cy="707400"/>
          </a:xfrm>
          <a:prstGeom prst="bentConnector2">
            <a:avLst/>
          </a:prstGeom>
          <a:noFill/>
          <a:ln cap="flat" cmpd="sng" w="9525">
            <a:solidFill>
              <a:srgbClr val="595959"/>
            </a:solidFill>
            <a:prstDash val="solid"/>
            <a:round/>
            <a:headEnd len="med" w="med" type="none"/>
            <a:tailEnd len="med" w="med" type="none"/>
          </a:ln>
        </p:spPr>
      </p:cxnSp>
      <p:sp>
        <p:nvSpPr>
          <p:cNvPr id="717" name="Google Shape;717;p50"/>
          <p:cNvSpPr/>
          <p:nvPr/>
        </p:nvSpPr>
        <p:spPr>
          <a:xfrm>
            <a:off x="1524645" y="1658293"/>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Snap strap</a:t>
            </a:r>
            <a:endParaRPr sz="1100">
              <a:latin typeface="Proxima Nova"/>
              <a:ea typeface="Proxima Nova"/>
              <a:cs typeface="Proxima Nova"/>
              <a:sym typeface="Proxima Nova"/>
            </a:endParaRPr>
          </a:p>
        </p:txBody>
      </p:sp>
      <p:sp>
        <p:nvSpPr>
          <p:cNvPr id="718" name="Google Shape;718;p50"/>
          <p:cNvSpPr/>
          <p:nvPr/>
        </p:nvSpPr>
        <p:spPr>
          <a:xfrm>
            <a:off x="258025" y="1658293"/>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disposable</a:t>
            </a:r>
            <a:endParaRPr sz="1100">
              <a:latin typeface="Proxima Nova"/>
              <a:ea typeface="Proxima Nova"/>
              <a:cs typeface="Proxima Nova"/>
              <a:sym typeface="Proxima Nova"/>
            </a:endParaRPr>
          </a:p>
        </p:txBody>
      </p:sp>
      <p:cxnSp>
        <p:nvCxnSpPr>
          <p:cNvPr id="719" name="Google Shape;719;p50"/>
          <p:cNvCxnSpPr>
            <a:stCxn id="718" idx="3"/>
            <a:endCxn id="717" idx="1"/>
          </p:cNvCxnSpPr>
          <p:nvPr/>
        </p:nvCxnSpPr>
        <p:spPr>
          <a:xfrm>
            <a:off x="1214725" y="1888543"/>
            <a:ext cx="309900" cy="0"/>
          </a:xfrm>
          <a:prstGeom prst="straightConnector1">
            <a:avLst/>
          </a:prstGeom>
          <a:noFill/>
          <a:ln cap="flat" cmpd="sng" w="9525">
            <a:solidFill>
              <a:srgbClr val="595959"/>
            </a:solidFill>
            <a:prstDash val="solid"/>
            <a:round/>
            <a:headEnd len="med" w="med" type="none"/>
            <a:tailEnd len="med" w="med" type="none"/>
          </a:ln>
        </p:spPr>
      </p:cxnSp>
      <p:sp>
        <p:nvSpPr>
          <p:cNvPr id="720" name="Google Shape;720;p50"/>
          <p:cNvSpPr/>
          <p:nvPr/>
        </p:nvSpPr>
        <p:spPr>
          <a:xfrm>
            <a:off x="258025" y="811220"/>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Fixed to position</a:t>
            </a:r>
            <a:endParaRPr sz="1100">
              <a:latin typeface="Proxima Nova"/>
              <a:ea typeface="Proxima Nova"/>
              <a:cs typeface="Proxima Nova"/>
              <a:sym typeface="Proxima Nova"/>
            </a:endParaRPr>
          </a:p>
        </p:txBody>
      </p:sp>
      <p:cxnSp>
        <p:nvCxnSpPr>
          <p:cNvPr id="721" name="Google Shape;721;p50"/>
          <p:cNvCxnSpPr>
            <a:stCxn id="717" idx="0"/>
            <a:endCxn id="720" idx="3"/>
          </p:cNvCxnSpPr>
          <p:nvPr/>
        </p:nvCxnSpPr>
        <p:spPr>
          <a:xfrm flipH="1" rot="5400000">
            <a:off x="1300395" y="955693"/>
            <a:ext cx="616800" cy="788400"/>
          </a:xfrm>
          <a:prstGeom prst="bentConnector2">
            <a:avLst/>
          </a:prstGeom>
          <a:noFill/>
          <a:ln cap="flat" cmpd="sng" w="9525">
            <a:solidFill>
              <a:srgbClr val="595959"/>
            </a:solidFill>
            <a:prstDash val="solid"/>
            <a:round/>
            <a:headEnd len="med" w="med" type="none"/>
            <a:tailEnd len="med" w="med" type="none"/>
          </a:ln>
        </p:spPr>
      </p:cxnSp>
      <p:sp>
        <p:nvSpPr>
          <p:cNvPr id="722" name="Google Shape;722;p50"/>
          <p:cNvSpPr/>
          <p:nvPr/>
        </p:nvSpPr>
        <p:spPr>
          <a:xfrm>
            <a:off x="1524645" y="2390845"/>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montages</a:t>
            </a:r>
            <a:endParaRPr sz="1100">
              <a:latin typeface="Proxima Nova"/>
              <a:ea typeface="Proxima Nova"/>
              <a:cs typeface="Proxima Nova"/>
              <a:sym typeface="Proxima Nova"/>
            </a:endParaRPr>
          </a:p>
        </p:txBody>
      </p:sp>
      <p:cxnSp>
        <p:nvCxnSpPr>
          <p:cNvPr id="723" name="Google Shape;723;p50"/>
          <p:cNvCxnSpPr>
            <a:stCxn id="722" idx="3"/>
            <a:endCxn id="712" idx="1"/>
          </p:cNvCxnSpPr>
          <p:nvPr/>
        </p:nvCxnSpPr>
        <p:spPr>
          <a:xfrm>
            <a:off x="2481345" y="2621095"/>
            <a:ext cx="229200" cy="600"/>
          </a:xfrm>
          <a:prstGeom prst="bentConnector3">
            <a:avLst>
              <a:gd fmla="val 50028" name="adj1"/>
            </a:avLst>
          </a:prstGeom>
          <a:noFill/>
          <a:ln cap="flat" cmpd="sng" w="9525">
            <a:solidFill>
              <a:srgbClr val="595959"/>
            </a:solidFill>
            <a:prstDash val="solid"/>
            <a:round/>
            <a:headEnd len="med" w="med" type="none"/>
            <a:tailEnd len="med" w="med" type="none"/>
          </a:ln>
        </p:spPr>
      </p:cxnSp>
      <p:sp>
        <p:nvSpPr>
          <p:cNvPr id="724" name="Google Shape;724;p50"/>
          <p:cNvSpPr/>
          <p:nvPr/>
        </p:nvSpPr>
        <p:spPr>
          <a:xfrm>
            <a:off x="258025" y="2391188"/>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Depression/anxiety</a:t>
            </a:r>
            <a:endParaRPr sz="1100">
              <a:latin typeface="Proxima Nova"/>
              <a:ea typeface="Proxima Nova"/>
              <a:cs typeface="Proxima Nova"/>
              <a:sym typeface="Proxima Nova"/>
            </a:endParaRPr>
          </a:p>
        </p:txBody>
      </p:sp>
      <p:cxnSp>
        <p:nvCxnSpPr>
          <p:cNvPr id="725" name="Google Shape;725;p50"/>
          <p:cNvCxnSpPr>
            <a:stCxn id="724" idx="3"/>
            <a:endCxn id="722" idx="1"/>
          </p:cNvCxnSpPr>
          <p:nvPr/>
        </p:nvCxnSpPr>
        <p:spPr>
          <a:xfrm flipH="1" rot="10800000">
            <a:off x="1214725" y="2621138"/>
            <a:ext cx="309900" cy="300"/>
          </a:xfrm>
          <a:prstGeom prst="straightConnector1">
            <a:avLst/>
          </a:prstGeom>
          <a:noFill/>
          <a:ln cap="flat" cmpd="sng" w="9525">
            <a:solidFill>
              <a:srgbClr val="595959"/>
            </a:solidFill>
            <a:prstDash val="solid"/>
            <a:round/>
            <a:headEnd len="med" w="med" type="none"/>
            <a:tailEnd len="med" w="med" type="none"/>
          </a:ln>
        </p:spPr>
      </p:cxnSp>
      <p:sp>
        <p:nvSpPr>
          <p:cNvPr id="726" name="Google Shape;726;p50"/>
          <p:cNvSpPr/>
          <p:nvPr/>
        </p:nvSpPr>
        <p:spPr>
          <a:xfrm>
            <a:off x="4250413" y="1428052"/>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electrode</a:t>
            </a:r>
            <a:endParaRPr sz="1100">
              <a:latin typeface="Proxima Nova"/>
              <a:ea typeface="Proxima Nova"/>
              <a:cs typeface="Proxima Nova"/>
              <a:sym typeface="Proxima Nova"/>
            </a:endParaRPr>
          </a:p>
        </p:txBody>
      </p:sp>
      <p:cxnSp>
        <p:nvCxnSpPr>
          <p:cNvPr id="727" name="Google Shape;727;p50"/>
          <p:cNvCxnSpPr>
            <a:stCxn id="726" idx="2"/>
            <a:endCxn id="701" idx="0"/>
          </p:cNvCxnSpPr>
          <p:nvPr/>
        </p:nvCxnSpPr>
        <p:spPr>
          <a:xfrm>
            <a:off x="4728763" y="1888552"/>
            <a:ext cx="0" cy="230100"/>
          </a:xfrm>
          <a:prstGeom prst="straightConnector1">
            <a:avLst/>
          </a:prstGeom>
          <a:noFill/>
          <a:ln cap="flat" cmpd="sng" w="9525">
            <a:solidFill>
              <a:srgbClr val="595959"/>
            </a:solidFill>
            <a:prstDash val="solid"/>
            <a:round/>
            <a:headEnd len="med" w="med" type="none"/>
            <a:tailEnd len="med" w="med" type="none"/>
          </a:ln>
        </p:spPr>
      </p:cxnSp>
      <p:sp>
        <p:nvSpPr>
          <p:cNvPr id="728" name="Google Shape;728;p50"/>
          <p:cNvSpPr/>
          <p:nvPr/>
        </p:nvSpPr>
        <p:spPr>
          <a:xfrm>
            <a:off x="4250413" y="696100"/>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Snap </a:t>
            </a:r>
            <a:r>
              <a:rPr lang="en" sz="1100">
                <a:latin typeface="Proxima Nova"/>
                <a:ea typeface="Proxima Nova"/>
                <a:cs typeface="Proxima Nova"/>
                <a:sym typeface="Proxima Nova"/>
              </a:rPr>
              <a:t>sponge</a:t>
            </a:r>
            <a:endParaRPr sz="1100">
              <a:latin typeface="Proxima Nova"/>
              <a:ea typeface="Proxima Nova"/>
              <a:cs typeface="Proxima Nova"/>
              <a:sym typeface="Proxima Nova"/>
            </a:endParaRPr>
          </a:p>
        </p:txBody>
      </p:sp>
      <p:cxnSp>
        <p:nvCxnSpPr>
          <p:cNvPr id="729" name="Google Shape;729;p50"/>
          <p:cNvCxnSpPr>
            <a:stCxn id="728" idx="2"/>
            <a:endCxn id="726" idx="0"/>
          </p:cNvCxnSpPr>
          <p:nvPr/>
        </p:nvCxnSpPr>
        <p:spPr>
          <a:xfrm>
            <a:off x="4728763" y="1156600"/>
            <a:ext cx="0" cy="271500"/>
          </a:xfrm>
          <a:prstGeom prst="straightConnector1">
            <a:avLst/>
          </a:prstGeom>
          <a:noFill/>
          <a:ln cap="flat" cmpd="sng" w="9525">
            <a:solidFill>
              <a:srgbClr val="595959"/>
            </a:solidFill>
            <a:prstDash val="solid"/>
            <a:round/>
            <a:headEnd len="med" w="med" type="none"/>
            <a:tailEnd len="med" w="med" type="none"/>
          </a:ln>
        </p:spPr>
      </p:cxnSp>
      <p:sp>
        <p:nvSpPr>
          <p:cNvPr id="730" name="Google Shape;730;p50"/>
          <p:cNvSpPr/>
          <p:nvPr/>
        </p:nvSpPr>
        <p:spPr>
          <a:xfrm>
            <a:off x="5514851" y="695843"/>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Pre salinated</a:t>
            </a:r>
            <a:endParaRPr sz="1100">
              <a:latin typeface="Proxima Nova"/>
              <a:ea typeface="Proxima Nova"/>
              <a:cs typeface="Proxima Nova"/>
              <a:sym typeface="Proxima Nova"/>
            </a:endParaRPr>
          </a:p>
        </p:txBody>
      </p:sp>
      <p:cxnSp>
        <p:nvCxnSpPr>
          <p:cNvPr id="731" name="Google Shape;731;p50"/>
          <p:cNvCxnSpPr>
            <a:stCxn id="730" idx="1"/>
            <a:endCxn id="728" idx="3"/>
          </p:cNvCxnSpPr>
          <p:nvPr/>
        </p:nvCxnSpPr>
        <p:spPr>
          <a:xfrm flipH="1">
            <a:off x="5207051" y="926093"/>
            <a:ext cx="307800" cy="300"/>
          </a:xfrm>
          <a:prstGeom prst="straightConnector1">
            <a:avLst/>
          </a:prstGeom>
          <a:noFill/>
          <a:ln cap="flat" cmpd="sng" w="9525">
            <a:solidFill>
              <a:srgbClr val="595959"/>
            </a:solidFill>
            <a:prstDash val="solid"/>
            <a:round/>
            <a:headEnd len="med" w="med" type="none"/>
            <a:tailEnd len="med" w="med" type="none"/>
          </a:ln>
        </p:spPr>
      </p:cxnSp>
      <p:sp>
        <p:nvSpPr>
          <p:cNvPr id="732" name="Google Shape;732;p50"/>
          <p:cNvSpPr/>
          <p:nvPr/>
        </p:nvSpPr>
        <p:spPr>
          <a:xfrm>
            <a:off x="6779289" y="695500"/>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Works on the hairline</a:t>
            </a:r>
            <a:endParaRPr sz="1100">
              <a:latin typeface="Proxima Nova"/>
              <a:ea typeface="Proxima Nova"/>
              <a:cs typeface="Proxima Nova"/>
              <a:sym typeface="Proxima Nova"/>
            </a:endParaRPr>
          </a:p>
        </p:txBody>
      </p:sp>
      <p:cxnSp>
        <p:nvCxnSpPr>
          <p:cNvPr id="733" name="Google Shape;733;p50"/>
          <p:cNvCxnSpPr>
            <a:stCxn id="730" idx="3"/>
            <a:endCxn id="732" idx="1"/>
          </p:cNvCxnSpPr>
          <p:nvPr/>
        </p:nvCxnSpPr>
        <p:spPr>
          <a:xfrm flipH="1" rot="10800000">
            <a:off x="6471551" y="925793"/>
            <a:ext cx="307800" cy="300"/>
          </a:xfrm>
          <a:prstGeom prst="straightConnector1">
            <a:avLst/>
          </a:prstGeom>
          <a:noFill/>
          <a:ln cap="flat" cmpd="sng" w="9525">
            <a:solidFill>
              <a:srgbClr val="595959"/>
            </a:solidFill>
            <a:prstDash val="solid"/>
            <a:round/>
            <a:headEnd len="med" w="med" type="none"/>
            <a:tailEnd len="med" w="med" type="none"/>
          </a:ln>
        </p:spPr>
      </p:cxnSp>
      <p:sp>
        <p:nvSpPr>
          <p:cNvPr id="734" name="Google Shape;734;p50"/>
          <p:cNvSpPr/>
          <p:nvPr/>
        </p:nvSpPr>
        <p:spPr>
          <a:xfrm>
            <a:off x="2958404" y="695500"/>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expensive</a:t>
            </a:r>
            <a:endParaRPr sz="1100">
              <a:latin typeface="Proxima Nova"/>
              <a:ea typeface="Proxima Nova"/>
              <a:cs typeface="Proxima Nova"/>
              <a:sym typeface="Proxima Nova"/>
            </a:endParaRPr>
          </a:p>
        </p:txBody>
      </p:sp>
      <p:cxnSp>
        <p:nvCxnSpPr>
          <p:cNvPr id="735" name="Google Shape;735;p50"/>
          <p:cNvCxnSpPr>
            <a:stCxn id="734" idx="3"/>
            <a:endCxn id="728" idx="1"/>
          </p:cNvCxnSpPr>
          <p:nvPr/>
        </p:nvCxnSpPr>
        <p:spPr>
          <a:xfrm>
            <a:off x="3915104" y="925750"/>
            <a:ext cx="335400" cy="600"/>
          </a:xfrm>
          <a:prstGeom prst="straightConnector1">
            <a:avLst/>
          </a:prstGeom>
          <a:noFill/>
          <a:ln cap="flat" cmpd="sng" w="9525">
            <a:solidFill>
              <a:srgbClr val="595959"/>
            </a:solidFill>
            <a:prstDash val="solid"/>
            <a:round/>
            <a:headEnd len="med" w="med" type="none"/>
            <a:tailEnd len="med" w="med" type="none"/>
          </a:ln>
        </p:spPr>
      </p:cxnSp>
      <p:sp>
        <p:nvSpPr>
          <p:cNvPr id="736" name="Google Shape;736;p50"/>
          <p:cNvSpPr/>
          <p:nvPr/>
        </p:nvSpPr>
        <p:spPr>
          <a:xfrm>
            <a:off x="6434466" y="3424099"/>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Not disposable</a:t>
            </a:r>
            <a:endParaRPr sz="1100">
              <a:latin typeface="Proxima Nova"/>
              <a:ea typeface="Proxima Nova"/>
              <a:cs typeface="Proxima Nova"/>
              <a:sym typeface="Proxima Nova"/>
            </a:endParaRPr>
          </a:p>
        </p:txBody>
      </p:sp>
      <p:cxnSp>
        <p:nvCxnSpPr>
          <p:cNvPr id="737" name="Google Shape;737;p50"/>
          <p:cNvCxnSpPr>
            <a:stCxn id="702" idx="2"/>
            <a:endCxn id="736" idx="1"/>
          </p:cNvCxnSpPr>
          <p:nvPr/>
        </p:nvCxnSpPr>
        <p:spPr>
          <a:xfrm flipH="1" rot="-5400000">
            <a:off x="5841510" y="3061495"/>
            <a:ext cx="803100" cy="382800"/>
          </a:xfrm>
          <a:prstGeom prst="bentConnector2">
            <a:avLst/>
          </a:prstGeom>
          <a:noFill/>
          <a:ln cap="flat" cmpd="sng" w="9525">
            <a:solidFill>
              <a:srgbClr val="595959"/>
            </a:solidFill>
            <a:prstDash val="solid"/>
            <a:round/>
            <a:headEnd len="med" w="med" type="none"/>
            <a:tailEnd len="med" w="med" type="none"/>
          </a:ln>
        </p:spPr>
      </p:cxnSp>
      <p:sp>
        <p:nvSpPr>
          <p:cNvPr id="738" name="Google Shape;738;p50"/>
          <p:cNvSpPr/>
          <p:nvPr/>
        </p:nvSpPr>
        <p:spPr>
          <a:xfrm>
            <a:off x="4250413" y="3347252"/>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User</a:t>
            </a:r>
            <a:endParaRPr sz="1100">
              <a:latin typeface="Proxima Nova"/>
              <a:ea typeface="Proxima Nova"/>
              <a:cs typeface="Proxima Nova"/>
              <a:sym typeface="Proxima Nova"/>
            </a:endParaRPr>
          </a:p>
          <a:p>
            <a:pPr indent="0" lvl="0" marL="0" rtl="0" algn="ctr">
              <a:spcBef>
                <a:spcPts val="0"/>
              </a:spcBef>
              <a:spcAft>
                <a:spcPts val="0"/>
              </a:spcAft>
              <a:buNone/>
            </a:pPr>
            <a:r>
              <a:rPr lang="en" sz="1100">
                <a:latin typeface="Proxima Nova"/>
                <a:ea typeface="Proxima Nova"/>
                <a:cs typeface="Proxima Nova"/>
                <a:sym typeface="Proxima Nova"/>
              </a:rPr>
              <a:t>friendly</a:t>
            </a:r>
            <a:endParaRPr sz="1100">
              <a:latin typeface="Proxima Nova"/>
              <a:ea typeface="Proxima Nova"/>
              <a:cs typeface="Proxima Nova"/>
              <a:sym typeface="Proxima Nova"/>
            </a:endParaRPr>
          </a:p>
        </p:txBody>
      </p:sp>
      <p:cxnSp>
        <p:nvCxnSpPr>
          <p:cNvPr id="739" name="Google Shape;739;p50"/>
          <p:cNvCxnSpPr>
            <a:stCxn id="701" idx="2"/>
            <a:endCxn id="738" idx="0"/>
          </p:cNvCxnSpPr>
          <p:nvPr/>
        </p:nvCxnSpPr>
        <p:spPr>
          <a:xfrm flipH="1" rot="-5400000">
            <a:off x="4616969" y="3234924"/>
            <a:ext cx="224100" cy="600"/>
          </a:xfrm>
          <a:prstGeom prst="bentConnector3">
            <a:avLst>
              <a:gd fmla="val 49990" name="adj1"/>
            </a:avLst>
          </a:prstGeom>
          <a:noFill/>
          <a:ln cap="flat" cmpd="sng" w="9525">
            <a:solidFill>
              <a:srgbClr val="595959"/>
            </a:solidFill>
            <a:prstDash val="solid"/>
            <a:round/>
            <a:headEnd len="med" w="med" type="none"/>
            <a:tailEnd len="med" w="med" type="none"/>
          </a:ln>
        </p:spPr>
      </p:cxnSp>
      <p:sp>
        <p:nvSpPr>
          <p:cNvPr id="740" name="Google Shape;740;p50"/>
          <p:cNvSpPr/>
          <p:nvPr/>
        </p:nvSpPr>
        <p:spPr>
          <a:xfrm>
            <a:off x="3943008" y="4031588"/>
            <a:ext cx="15714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Electrode on plastic headgear</a:t>
            </a:r>
            <a:endParaRPr sz="1100">
              <a:latin typeface="Proxima Nova"/>
              <a:ea typeface="Proxima Nova"/>
              <a:cs typeface="Proxima Nova"/>
              <a:sym typeface="Proxima Nova"/>
            </a:endParaRPr>
          </a:p>
        </p:txBody>
      </p:sp>
      <p:cxnSp>
        <p:nvCxnSpPr>
          <p:cNvPr id="741" name="Google Shape;741;p50"/>
          <p:cNvCxnSpPr>
            <a:stCxn id="738" idx="2"/>
            <a:endCxn id="740" idx="0"/>
          </p:cNvCxnSpPr>
          <p:nvPr/>
        </p:nvCxnSpPr>
        <p:spPr>
          <a:xfrm>
            <a:off x="4728763" y="3807752"/>
            <a:ext cx="0" cy="223800"/>
          </a:xfrm>
          <a:prstGeom prst="straightConnector1">
            <a:avLst/>
          </a:prstGeom>
          <a:noFill/>
          <a:ln cap="flat" cmpd="sng" w="9525">
            <a:solidFill>
              <a:srgbClr val="595959"/>
            </a:solidFill>
            <a:prstDash val="solid"/>
            <a:round/>
            <a:headEnd len="med" w="med" type="none"/>
            <a:tailEnd len="med" w="med" type="none"/>
          </a:ln>
        </p:spPr>
      </p:cxnSp>
      <p:sp>
        <p:nvSpPr>
          <p:cNvPr id="742" name="Google Shape;742;p50"/>
          <p:cNvSpPr/>
          <p:nvPr/>
        </p:nvSpPr>
        <p:spPr>
          <a:xfrm>
            <a:off x="5822409" y="4031588"/>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One button stimulation</a:t>
            </a:r>
            <a:endParaRPr sz="1100">
              <a:latin typeface="Proxima Nova"/>
              <a:ea typeface="Proxima Nova"/>
              <a:cs typeface="Proxima Nova"/>
              <a:sym typeface="Proxima Nova"/>
            </a:endParaRPr>
          </a:p>
        </p:txBody>
      </p:sp>
      <p:cxnSp>
        <p:nvCxnSpPr>
          <p:cNvPr id="743" name="Google Shape;743;p50"/>
          <p:cNvCxnSpPr>
            <a:stCxn id="738" idx="3"/>
            <a:endCxn id="742" idx="1"/>
          </p:cNvCxnSpPr>
          <p:nvPr/>
        </p:nvCxnSpPr>
        <p:spPr>
          <a:xfrm>
            <a:off x="5207113" y="3577502"/>
            <a:ext cx="615300" cy="684300"/>
          </a:xfrm>
          <a:prstGeom prst="bentConnector3">
            <a:avLst>
              <a:gd fmla="val 50008" name="adj1"/>
            </a:avLst>
          </a:prstGeom>
          <a:noFill/>
          <a:ln cap="flat" cmpd="sng" w="9525">
            <a:solidFill>
              <a:srgbClr val="595959"/>
            </a:solidFill>
            <a:prstDash val="solid"/>
            <a:round/>
            <a:headEnd len="med" w="med" type="none"/>
            <a:tailEnd len="med" w="med" type="none"/>
          </a:ln>
        </p:spPr>
      </p:cxnSp>
      <p:sp>
        <p:nvSpPr>
          <p:cNvPr id="744" name="Google Shape;744;p50"/>
          <p:cNvSpPr/>
          <p:nvPr/>
        </p:nvSpPr>
        <p:spPr>
          <a:xfrm>
            <a:off x="7033201" y="4031588"/>
            <a:ext cx="9567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Limited settings</a:t>
            </a:r>
            <a:endParaRPr sz="1100">
              <a:latin typeface="Proxima Nova"/>
              <a:ea typeface="Proxima Nova"/>
              <a:cs typeface="Proxima Nova"/>
              <a:sym typeface="Proxima Nova"/>
            </a:endParaRPr>
          </a:p>
        </p:txBody>
      </p:sp>
      <p:cxnSp>
        <p:nvCxnSpPr>
          <p:cNvPr id="745" name="Google Shape;745;p50"/>
          <p:cNvCxnSpPr>
            <a:stCxn id="742" idx="3"/>
            <a:endCxn id="744" idx="1"/>
          </p:cNvCxnSpPr>
          <p:nvPr/>
        </p:nvCxnSpPr>
        <p:spPr>
          <a:xfrm>
            <a:off x="6779109" y="4261838"/>
            <a:ext cx="254100" cy="0"/>
          </a:xfrm>
          <a:prstGeom prst="straightConnector1">
            <a:avLst/>
          </a:prstGeom>
          <a:noFill/>
          <a:ln cap="flat" cmpd="sng" w="9525">
            <a:solidFill>
              <a:srgbClr val="595959"/>
            </a:solidFill>
            <a:prstDash val="solid"/>
            <a:round/>
            <a:headEnd len="med" w="med" type="none"/>
            <a:tailEnd len="med" w="med" type="none"/>
          </a:ln>
        </p:spPr>
      </p:cxnSp>
      <p:cxnSp>
        <p:nvCxnSpPr>
          <p:cNvPr id="746" name="Google Shape;746;p50"/>
          <p:cNvCxnSpPr>
            <a:stCxn id="710" idx="3"/>
            <a:endCxn id="744" idx="3"/>
          </p:cNvCxnSpPr>
          <p:nvPr/>
        </p:nvCxnSpPr>
        <p:spPr>
          <a:xfrm flipH="1">
            <a:off x="7989926" y="2019178"/>
            <a:ext cx="655200" cy="2242800"/>
          </a:xfrm>
          <a:prstGeom prst="bentConnector3">
            <a:avLst>
              <a:gd fmla="val -36901" name="adj1"/>
            </a:avLst>
          </a:prstGeom>
          <a:noFill/>
          <a:ln cap="flat" cmpd="sng" w="9525">
            <a:solidFill>
              <a:srgbClr val="595959"/>
            </a:solidFill>
            <a:prstDash val="solid"/>
            <a:round/>
            <a:headEnd len="med" w="med" type="none"/>
            <a:tailEnd len="med" w="med" type="none"/>
          </a:ln>
        </p:spPr>
      </p:cxnSp>
      <p:cxnSp>
        <p:nvCxnSpPr>
          <p:cNvPr id="747" name="Google Shape;747;p50"/>
          <p:cNvCxnSpPr>
            <a:stCxn id="706" idx="3"/>
            <a:endCxn id="744" idx="3"/>
          </p:cNvCxnSpPr>
          <p:nvPr/>
        </p:nvCxnSpPr>
        <p:spPr>
          <a:xfrm flipH="1">
            <a:off x="7989928" y="2621095"/>
            <a:ext cx="576300" cy="1640700"/>
          </a:xfrm>
          <a:prstGeom prst="bentConnector3">
            <a:avLst>
              <a:gd fmla="val -41953" name="adj1"/>
            </a:avLst>
          </a:prstGeom>
          <a:noFill/>
          <a:ln cap="flat" cmpd="sng" w="9525">
            <a:solidFill>
              <a:srgbClr val="595959"/>
            </a:solidFill>
            <a:prstDash val="solid"/>
            <a:round/>
            <a:headEnd len="med" w="med" type="none"/>
            <a:tailEnd len="med" w="med" type="none"/>
          </a:ln>
        </p:spPr>
      </p:cxnSp>
      <p:sp>
        <p:nvSpPr>
          <p:cNvPr id="748" name="Google Shape;748;p50"/>
          <p:cNvSpPr/>
          <p:nvPr/>
        </p:nvSpPr>
        <p:spPr>
          <a:xfrm>
            <a:off x="1394263" y="4070790"/>
            <a:ext cx="8181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In series</a:t>
            </a:r>
            <a:endParaRPr sz="1100">
              <a:latin typeface="Proxima Nova"/>
              <a:ea typeface="Proxima Nova"/>
              <a:cs typeface="Proxima Nova"/>
              <a:sym typeface="Proxima Nova"/>
            </a:endParaRPr>
          </a:p>
        </p:txBody>
      </p:sp>
      <p:cxnSp>
        <p:nvCxnSpPr>
          <p:cNvPr id="749" name="Google Shape;749;p50"/>
          <p:cNvCxnSpPr>
            <a:stCxn id="750" idx="2"/>
            <a:endCxn id="748" idx="0"/>
          </p:cNvCxnSpPr>
          <p:nvPr/>
        </p:nvCxnSpPr>
        <p:spPr>
          <a:xfrm>
            <a:off x="1803283" y="3814138"/>
            <a:ext cx="0" cy="256800"/>
          </a:xfrm>
          <a:prstGeom prst="straightConnector1">
            <a:avLst/>
          </a:prstGeom>
          <a:noFill/>
          <a:ln cap="flat" cmpd="sng" w="9525">
            <a:solidFill>
              <a:srgbClr val="595959"/>
            </a:solidFill>
            <a:prstDash val="solid"/>
            <a:round/>
            <a:headEnd len="med" w="med" type="none"/>
            <a:tailEnd len="med" w="med" type="none"/>
          </a:ln>
        </p:spPr>
      </p:cxnSp>
      <p:sp>
        <p:nvSpPr>
          <p:cNvPr id="751" name="Google Shape;751;p50"/>
          <p:cNvSpPr/>
          <p:nvPr/>
        </p:nvSpPr>
        <p:spPr>
          <a:xfrm>
            <a:off x="2608532" y="3347267"/>
            <a:ext cx="10590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Power consumption</a:t>
            </a:r>
            <a:endParaRPr sz="1100">
              <a:latin typeface="Proxima Nova"/>
              <a:ea typeface="Proxima Nova"/>
              <a:cs typeface="Proxima Nova"/>
              <a:sym typeface="Proxima Nova"/>
            </a:endParaRPr>
          </a:p>
        </p:txBody>
      </p:sp>
      <p:cxnSp>
        <p:nvCxnSpPr>
          <p:cNvPr id="752" name="Google Shape;752;p50"/>
          <p:cNvCxnSpPr>
            <a:stCxn id="751" idx="0"/>
          </p:cNvCxnSpPr>
          <p:nvPr/>
        </p:nvCxnSpPr>
        <p:spPr>
          <a:xfrm rot="-5400000">
            <a:off x="3394982" y="2718917"/>
            <a:ext cx="371400" cy="885300"/>
          </a:xfrm>
          <a:prstGeom prst="bentConnector2">
            <a:avLst/>
          </a:prstGeom>
          <a:noFill/>
          <a:ln cap="flat" cmpd="sng" w="9525">
            <a:solidFill>
              <a:srgbClr val="595959"/>
            </a:solidFill>
            <a:prstDash val="solid"/>
            <a:round/>
            <a:headEnd len="med" w="med" type="none"/>
            <a:tailEnd len="med" w="med" type="none"/>
          </a:ln>
        </p:spPr>
      </p:cxnSp>
      <p:sp>
        <p:nvSpPr>
          <p:cNvPr id="750" name="Google Shape;750;p50"/>
          <p:cNvSpPr/>
          <p:nvPr/>
        </p:nvSpPr>
        <p:spPr>
          <a:xfrm>
            <a:off x="1291033" y="3353638"/>
            <a:ext cx="1024500" cy="460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3 V coin cell batteries</a:t>
            </a:r>
            <a:endParaRPr sz="1100">
              <a:latin typeface="Proxima Nova"/>
              <a:ea typeface="Proxima Nova"/>
              <a:cs typeface="Proxima Nova"/>
              <a:sym typeface="Proxima Nova"/>
            </a:endParaRPr>
          </a:p>
        </p:txBody>
      </p:sp>
      <p:cxnSp>
        <p:nvCxnSpPr>
          <p:cNvPr id="753" name="Google Shape;753;p50"/>
          <p:cNvCxnSpPr>
            <a:stCxn id="750" idx="3"/>
            <a:endCxn id="751" idx="1"/>
          </p:cNvCxnSpPr>
          <p:nvPr/>
        </p:nvCxnSpPr>
        <p:spPr>
          <a:xfrm flipH="1" rot="10800000">
            <a:off x="2315533" y="3577588"/>
            <a:ext cx="293100" cy="6300"/>
          </a:xfrm>
          <a:prstGeom prst="straightConnector1">
            <a:avLst/>
          </a:prstGeom>
          <a:noFill/>
          <a:ln cap="flat" cmpd="sng" w="9525">
            <a:solidFill>
              <a:srgbClr val="595959"/>
            </a:solidFill>
            <a:prstDash val="solid"/>
            <a:round/>
            <a:headEnd len="med" w="med" type="none"/>
            <a:tailEnd len="med" w="med" type="none"/>
          </a:ln>
        </p:spPr>
      </p:cxnSp>
      <p:sp>
        <p:nvSpPr>
          <p:cNvPr id="754" name="Google Shape;754;p50"/>
          <p:cNvSpPr txBox="1"/>
          <p:nvPr/>
        </p:nvSpPr>
        <p:spPr>
          <a:xfrm>
            <a:off x="311700" y="140850"/>
            <a:ext cx="85206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Proxima Nova"/>
                <a:ea typeface="Proxima Nova"/>
                <a:cs typeface="Proxima Nova"/>
                <a:sym typeface="Proxima Nova"/>
              </a:rPr>
              <a:t>Concept 3: </a:t>
            </a:r>
            <a:r>
              <a:rPr lang="en" sz="2000">
                <a:solidFill>
                  <a:srgbClr val="000000"/>
                </a:solidFill>
                <a:latin typeface="Proxima Nova"/>
                <a:ea typeface="Proxima Nova"/>
                <a:cs typeface="Proxima Nova"/>
                <a:sym typeface="Proxima Nova"/>
              </a:rPr>
              <a:t>strap headgear + coin cell batteries + sponge electrode </a:t>
            </a:r>
            <a:endParaRPr sz="2000">
              <a:solidFill>
                <a:srgbClr val="000000"/>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pic>
        <p:nvPicPr>
          <p:cNvPr id="759" name="Google Shape;759;p51" title="December 9, 2018">
            <a:hlinkClick r:id="rId3"/>
          </p:cNvPr>
          <p:cNvPicPr preferRelativeResize="0"/>
          <p:nvPr/>
        </p:nvPicPr>
        <p:blipFill>
          <a:blip r:embed="rId4">
            <a:alphaModFix/>
          </a:blip>
          <a:stretch>
            <a:fillRect/>
          </a:stretch>
        </p:blipFill>
        <p:spPr>
          <a:xfrm>
            <a:off x="0" y="0"/>
            <a:ext cx="4445750" cy="3334325"/>
          </a:xfrm>
          <a:prstGeom prst="rect">
            <a:avLst/>
          </a:prstGeom>
          <a:noFill/>
          <a:ln>
            <a:noFill/>
          </a:ln>
        </p:spPr>
      </p:pic>
      <p:pic>
        <p:nvPicPr>
          <p:cNvPr id="760" name="Google Shape;760;p51"/>
          <p:cNvPicPr preferRelativeResize="0"/>
          <p:nvPr/>
        </p:nvPicPr>
        <p:blipFill rotWithShape="1">
          <a:blip r:embed="rId5">
            <a:alphaModFix/>
          </a:blip>
          <a:srcRect b="15692" l="11851" r="10886" t="17444"/>
          <a:stretch/>
        </p:blipFill>
        <p:spPr>
          <a:xfrm>
            <a:off x="0" y="3424025"/>
            <a:ext cx="1764350" cy="1523425"/>
          </a:xfrm>
          <a:prstGeom prst="rect">
            <a:avLst/>
          </a:prstGeom>
          <a:noFill/>
          <a:ln>
            <a:noFill/>
          </a:ln>
        </p:spPr>
      </p:pic>
      <p:pic>
        <p:nvPicPr>
          <p:cNvPr id="761" name="Google Shape;761;p51"/>
          <p:cNvPicPr preferRelativeResize="0"/>
          <p:nvPr/>
        </p:nvPicPr>
        <p:blipFill>
          <a:blip r:embed="rId6">
            <a:alphaModFix/>
          </a:blip>
          <a:stretch>
            <a:fillRect/>
          </a:stretch>
        </p:blipFill>
        <p:spPr>
          <a:xfrm>
            <a:off x="2094325" y="3424025"/>
            <a:ext cx="2039090" cy="161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What is tDCS?</a:t>
            </a:r>
            <a:endParaRPr sz="3000">
              <a:latin typeface="Proxima Nova"/>
              <a:ea typeface="Proxima Nova"/>
              <a:cs typeface="Proxima Nova"/>
              <a:sym typeface="Proxima Nova"/>
            </a:endParaRPr>
          </a:p>
        </p:txBody>
      </p:sp>
      <p:sp>
        <p:nvSpPr>
          <p:cNvPr id="298" name="Google Shape;298;p16"/>
          <p:cNvSpPr txBox="1"/>
          <p:nvPr>
            <p:ph idx="1" type="body"/>
          </p:nvPr>
        </p:nvSpPr>
        <p:spPr>
          <a:xfrm>
            <a:off x="60900" y="1414325"/>
            <a:ext cx="4511100" cy="299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Form of neurostimulation where low levels of constant current is applied to the brain.</a:t>
            </a:r>
            <a:endParaRPr sz="1800">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tDCS can strengthen or weaken the signals between neurons also known as synaptic plasticity </a:t>
            </a:r>
            <a:r>
              <a:rPr lang="en" sz="1200">
                <a:solidFill>
                  <a:srgbClr val="000000"/>
                </a:solidFill>
                <a:latin typeface="Proxima Nova"/>
                <a:ea typeface="Proxima Nova"/>
                <a:cs typeface="Proxima Nova"/>
                <a:sym typeface="Proxima Nova"/>
              </a:rPr>
              <a:t>[1]</a:t>
            </a:r>
            <a:r>
              <a:rPr lang="en" sz="1800">
                <a:solidFill>
                  <a:srgbClr val="000000"/>
                </a:solidFill>
                <a:latin typeface="Proxima Nova"/>
                <a:ea typeface="Proxima Nova"/>
                <a:cs typeface="Proxima Nova"/>
                <a:sym typeface="Proxima Nova"/>
              </a:rPr>
              <a:t>.</a:t>
            </a:r>
            <a:endParaRPr sz="1800">
              <a:solidFill>
                <a:srgbClr val="000000"/>
              </a:solidFill>
              <a:latin typeface="Proxima Nova"/>
              <a:ea typeface="Proxima Nova"/>
              <a:cs typeface="Proxima Nova"/>
              <a:sym typeface="Proxima Nova"/>
            </a:endParaRPr>
          </a:p>
        </p:txBody>
      </p:sp>
      <p:sp>
        <p:nvSpPr>
          <p:cNvPr id="299" name="Google Shape;299;p16"/>
          <p:cNvSpPr txBox="1"/>
          <p:nvPr/>
        </p:nvSpPr>
        <p:spPr>
          <a:xfrm>
            <a:off x="0" y="4594200"/>
            <a:ext cx="7940400" cy="5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[1] </a:t>
            </a:r>
            <a:r>
              <a:rPr lang="en" sz="1600">
                <a:latin typeface="Proxima Nova"/>
                <a:ea typeface="Proxima Nova"/>
                <a:cs typeface="Proxima Nova"/>
                <a:sym typeface="Proxima Nova"/>
              </a:rPr>
              <a:t>Reinhart, Robert MG, et al. Attention, Perception, &amp; Psychophysics 79.1 (2017): 3-23.</a:t>
            </a:r>
            <a:endParaRPr sz="1600">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p:txBody>
      </p:sp>
      <p:pic>
        <p:nvPicPr>
          <p:cNvPr id="300" name="Google Shape;300;p16"/>
          <p:cNvPicPr preferRelativeResize="0"/>
          <p:nvPr/>
        </p:nvPicPr>
        <p:blipFill>
          <a:blip r:embed="rId3">
            <a:alphaModFix/>
          </a:blip>
          <a:stretch>
            <a:fillRect/>
          </a:stretch>
        </p:blipFill>
        <p:spPr>
          <a:xfrm>
            <a:off x="4480500" y="1531205"/>
            <a:ext cx="4511101" cy="2634620"/>
          </a:xfrm>
          <a:prstGeom prst="rect">
            <a:avLst/>
          </a:prstGeom>
          <a:noFill/>
          <a:ln>
            <a:noFill/>
          </a:ln>
        </p:spPr>
      </p:pic>
      <p:sp>
        <p:nvSpPr>
          <p:cNvPr id="301" name="Google Shape;301;p16"/>
          <p:cNvSpPr txBox="1"/>
          <p:nvPr/>
        </p:nvSpPr>
        <p:spPr>
          <a:xfrm>
            <a:off x="4418100" y="4231513"/>
            <a:ext cx="46359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https://caputron.com/pages/what-is-tdcs</a:t>
            </a:r>
            <a:endParaRPr sz="1600">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52"/>
          <p:cNvSpPr/>
          <p:nvPr/>
        </p:nvSpPr>
        <p:spPr>
          <a:xfrm>
            <a:off x="4011721" y="2253948"/>
            <a:ext cx="1350900" cy="804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Low cost, ready to use, “disposable” tDCS</a:t>
            </a:r>
            <a:endParaRPr>
              <a:latin typeface="Proxima Nova"/>
              <a:ea typeface="Proxima Nova"/>
              <a:cs typeface="Proxima Nova"/>
              <a:sym typeface="Proxima Nova"/>
            </a:endParaRPr>
          </a:p>
        </p:txBody>
      </p:sp>
      <p:sp>
        <p:nvSpPr>
          <p:cNvPr id="767" name="Google Shape;767;p52"/>
          <p:cNvSpPr/>
          <p:nvPr/>
        </p:nvSpPr>
        <p:spPr>
          <a:xfrm>
            <a:off x="5152303" y="3175145"/>
            <a:ext cx="9312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Usability</a:t>
            </a:r>
            <a:endParaRPr>
              <a:latin typeface="Proxima Nova"/>
              <a:ea typeface="Proxima Nova"/>
              <a:cs typeface="Proxima Nova"/>
              <a:sym typeface="Proxima Nova"/>
            </a:endParaRPr>
          </a:p>
        </p:txBody>
      </p:sp>
      <p:sp>
        <p:nvSpPr>
          <p:cNvPr id="768" name="Google Shape;768;p52"/>
          <p:cNvSpPr/>
          <p:nvPr/>
        </p:nvSpPr>
        <p:spPr>
          <a:xfrm>
            <a:off x="6351394" y="2964637"/>
            <a:ext cx="931200" cy="578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Circuit separate from cap</a:t>
            </a:r>
            <a:endParaRPr>
              <a:latin typeface="Proxima Nova"/>
              <a:ea typeface="Proxima Nova"/>
              <a:cs typeface="Proxima Nova"/>
              <a:sym typeface="Proxima Nova"/>
            </a:endParaRPr>
          </a:p>
        </p:txBody>
      </p:sp>
      <p:sp>
        <p:nvSpPr>
          <p:cNvPr id="769" name="Google Shape;769;p52"/>
          <p:cNvSpPr/>
          <p:nvPr/>
        </p:nvSpPr>
        <p:spPr>
          <a:xfrm>
            <a:off x="7492134" y="2738539"/>
            <a:ext cx="1276800" cy="804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Attach circuit by snap to start stimulation</a:t>
            </a:r>
            <a:endParaRPr>
              <a:latin typeface="Proxima Nova"/>
              <a:ea typeface="Proxima Nova"/>
              <a:cs typeface="Proxima Nova"/>
              <a:sym typeface="Proxima Nova"/>
            </a:endParaRPr>
          </a:p>
        </p:txBody>
      </p:sp>
      <p:sp>
        <p:nvSpPr>
          <p:cNvPr id="770" name="Google Shape;770;p52"/>
          <p:cNvSpPr/>
          <p:nvPr/>
        </p:nvSpPr>
        <p:spPr>
          <a:xfrm>
            <a:off x="6531555" y="3976035"/>
            <a:ext cx="1689900" cy="804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Electrodes require soaking with tap water</a:t>
            </a:r>
            <a:endParaRPr>
              <a:latin typeface="Proxima Nova"/>
              <a:ea typeface="Proxima Nova"/>
              <a:cs typeface="Proxima Nova"/>
              <a:sym typeface="Proxima Nova"/>
            </a:endParaRPr>
          </a:p>
        </p:txBody>
      </p:sp>
      <p:cxnSp>
        <p:nvCxnSpPr>
          <p:cNvPr id="771" name="Google Shape;771;p52"/>
          <p:cNvCxnSpPr>
            <a:stCxn id="766" idx="3"/>
            <a:endCxn id="767" idx="0"/>
          </p:cNvCxnSpPr>
          <p:nvPr/>
        </p:nvCxnSpPr>
        <p:spPr>
          <a:xfrm>
            <a:off x="5362621" y="2656398"/>
            <a:ext cx="255300" cy="518700"/>
          </a:xfrm>
          <a:prstGeom prst="bentConnector2">
            <a:avLst/>
          </a:prstGeom>
          <a:noFill/>
          <a:ln cap="flat" cmpd="sng" w="9525">
            <a:solidFill>
              <a:srgbClr val="595959"/>
            </a:solidFill>
            <a:prstDash val="solid"/>
            <a:round/>
            <a:headEnd len="med" w="med" type="none"/>
            <a:tailEnd len="med" w="med" type="none"/>
          </a:ln>
        </p:spPr>
      </p:cxnSp>
      <p:cxnSp>
        <p:nvCxnSpPr>
          <p:cNvPr id="772" name="Google Shape;772;p52"/>
          <p:cNvCxnSpPr>
            <a:endCxn id="768" idx="1"/>
          </p:cNvCxnSpPr>
          <p:nvPr/>
        </p:nvCxnSpPr>
        <p:spPr>
          <a:xfrm flipH="1" rot="10800000">
            <a:off x="6083494" y="3253987"/>
            <a:ext cx="267900" cy="183000"/>
          </a:xfrm>
          <a:prstGeom prst="bentConnector3">
            <a:avLst>
              <a:gd fmla="val 50000" name="adj1"/>
            </a:avLst>
          </a:prstGeom>
          <a:noFill/>
          <a:ln cap="flat" cmpd="sng" w="9525">
            <a:solidFill>
              <a:srgbClr val="595959"/>
            </a:solidFill>
            <a:prstDash val="solid"/>
            <a:round/>
            <a:headEnd len="med" w="med" type="none"/>
            <a:tailEnd len="med" w="med" type="none"/>
          </a:ln>
        </p:spPr>
      </p:cxnSp>
      <p:cxnSp>
        <p:nvCxnSpPr>
          <p:cNvPr id="773" name="Google Shape;773;p52"/>
          <p:cNvCxnSpPr>
            <a:stCxn id="769" idx="1"/>
            <a:endCxn id="769" idx="1"/>
          </p:cNvCxnSpPr>
          <p:nvPr/>
        </p:nvCxnSpPr>
        <p:spPr>
          <a:xfrm>
            <a:off x="7492134" y="3140989"/>
            <a:ext cx="600" cy="600"/>
          </a:xfrm>
          <a:prstGeom prst="bentConnector3">
            <a:avLst>
              <a:gd fmla="val -39687500" name="adj1"/>
            </a:avLst>
          </a:prstGeom>
          <a:noFill/>
          <a:ln cap="flat" cmpd="sng" w="9525">
            <a:solidFill>
              <a:srgbClr val="595959"/>
            </a:solidFill>
            <a:prstDash val="solid"/>
            <a:round/>
            <a:headEnd len="med" w="med" type="none"/>
            <a:tailEnd len="med" w="med" type="none"/>
          </a:ln>
        </p:spPr>
      </p:cxnSp>
      <p:sp>
        <p:nvSpPr>
          <p:cNvPr id="774" name="Google Shape;774;p52"/>
          <p:cNvSpPr/>
          <p:nvPr/>
        </p:nvSpPr>
        <p:spPr>
          <a:xfrm>
            <a:off x="5946536" y="2269859"/>
            <a:ext cx="9312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Duration</a:t>
            </a:r>
            <a:endParaRPr>
              <a:latin typeface="Proxima Nova"/>
              <a:ea typeface="Proxima Nova"/>
              <a:cs typeface="Proxima Nova"/>
              <a:sym typeface="Proxima Nova"/>
            </a:endParaRPr>
          </a:p>
        </p:txBody>
      </p:sp>
      <p:sp>
        <p:nvSpPr>
          <p:cNvPr id="775" name="Google Shape;775;p52"/>
          <p:cNvSpPr/>
          <p:nvPr/>
        </p:nvSpPr>
        <p:spPr>
          <a:xfrm>
            <a:off x="7296978" y="2098843"/>
            <a:ext cx="9312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10 - 40 minutes</a:t>
            </a:r>
            <a:endParaRPr>
              <a:latin typeface="Proxima Nova"/>
              <a:ea typeface="Proxima Nova"/>
              <a:cs typeface="Proxima Nova"/>
              <a:sym typeface="Proxima Nova"/>
            </a:endParaRPr>
          </a:p>
        </p:txBody>
      </p:sp>
      <p:cxnSp>
        <p:nvCxnSpPr>
          <p:cNvPr id="776" name="Google Shape;776;p52"/>
          <p:cNvCxnSpPr>
            <a:stCxn id="774" idx="3"/>
            <a:endCxn id="775" idx="1"/>
          </p:cNvCxnSpPr>
          <p:nvPr/>
        </p:nvCxnSpPr>
        <p:spPr>
          <a:xfrm flipH="1" rot="10800000">
            <a:off x="6877736" y="2361059"/>
            <a:ext cx="419100" cy="171000"/>
          </a:xfrm>
          <a:prstGeom prst="bentConnector3">
            <a:avLst>
              <a:gd fmla="val 50000" name="adj1"/>
            </a:avLst>
          </a:prstGeom>
          <a:noFill/>
          <a:ln cap="flat" cmpd="sng" w="9525">
            <a:solidFill>
              <a:srgbClr val="595959"/>
            </a:solidFill>
            <a:prstDash val="solid"/>
            <a:round/>
            <a:headEnd len="med" w="med" type="none"/>
            <a:tailEnd len="med" w="med" type="none"/>
          </a:ln>
        </p:spPr>
      </p:cxnSp>
      <p:sp>
        <p:nvSpPr>
          <p:cNvPr id="777" name="Google Shape;777;p52"/>
          <p:cNvSpPr/>
          <p:nvPr/>
        </p:nvSpPr>
        <p:spPr>
          <a:xfrm>
            <a:off x="3825571" y="3254059"/>
            <a:ext cx="10590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Electrode</a:t>
            </a:r>
            <a:endParaRPr>
              <a:latin typeface="Proxima Nova"/>
              <a:ea typeface="Proxima Nova"/>
              <a:cs typeface="Proxima Nova"/>
              <a:sym typeface="Proxima Nova"/>
            </a:endParaRPr>
          </a:p>
        </p:txBody>
      </p:sp>
      <p:sp>
        <p:nvSpPr>
          <p:cNvPr id="778" name="Google Shape;778;p52"/>
          <p:cNvSpPr/>
          <p:nvPr/>
        </p:nvSpPr>
        <p:spPr>
          <a:xfrm>
            <a:off x="2608844" y="2738527"/>
            <a:ext cx="7599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Circuit</a:t>
            </a:r>
            <a:endParaRPr>
              <a:latin typeface="Proxima Nova"/>
              <a:ea typeface="Proxima Nova"/>
              <a:cs typeface="Proxima Nova"/>
              <a:sym typeface="Proxima Nova"/>
            </a:endParaRPr>
          </a:p>
        </p:txBody>
      </p:sp>
      <p:sp>
        <p:nvSpPr>
          <p:cNvPr id="779" name="Google Shape;779;p52"/>
          <p:cNvSpPr/>
          <p:nvPr/>
        </p:nvSpPr>
        <p:spPr>
          <a:xfrm>
            <a:off x="2912375" y="3973677"/>
            <a:ext cx="11370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Prong electrode</a:t>
            </a:r>
            <a:endParaRPr>
              <a:latin typeface="Proxima Nova"/>
              <a:ea typeface="Proxima Nova"/>
              <a:cs typeface="Proxima Nova"/>
              <a:sym typeface="Proxima Nova"/>
            </a:endParaRPr>
          </a:p>
        </p:txBody>
      </p:sp>
      <p:sp>
        <p:nvSpPr>
          <p:cNvPr id="780" name="Google Shape;780;p52"/>
          <p:cNvSpPr/>
          <p:nvPr/>
        </p:nvSpPr>
        <p:spPr>
          <a:xfrm>
            <a:off x="774925" y="4095675"/>
            <a:ext cx="1599600" cy="804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Pre-salted just add water to make saline solution</a:t>
            </a:r>
            <a:endParaRPr>
              <a:latin typeface="Proxima Nova"/>
              <a:ea typeface="Proxima Nova"/>
              <a:cs typeface="Proxima Nova"/>
              <a:sym typeface="Proxima Nova"/>
            </a:endParaRPr>
          </a:p>
        </p:txBody>
      </p:sp>
      <p:cxnSp>
        <p:nvCxnSpPr>
          <p:cNvPr id="781" name="Google Shape;781;p52"/>
          <p:cNvCxnSpPr>
            <a:stCxn id="777" idx="0"/>
            <a:endCxn id="766" idx="2"/>
          </p:cNvCxnSpPr>
          <p:nvPr/>
        </p:nvCxnSpPr>
        <p:spPr>
          <a:xfrm rot="-5400000">
            <a:off x="4423471" y="2990359"/>
            <a:ext cx="195300" cy="332100"/>
          </a:xfrm>
          <a:prstGeom prst="bentConnector3">
            <a:avLst>
              <a:gd fmla="val 50029" name="adj1"/>
            </a:avLst>
          </a:prstGeom>
          <a:noFill/>
          <a:ln cap="flat" cmpd="sng" w="9525">
            <a:solidFill>
              <a:srgbClr val="595959"/>
            </a:solidFill>
            <a:prstDash val="solid"/>
            <a:round/>
            <a:headEnd len="med" w="med" type="none"/>
            <a:tailEnd len="med" w="med" type="none"/>
          </a:ln>
        </p:spPr>
      </p:cxnSp>
      <p:cxnSp>
        <p:nvCxnSpPr>
          <p:cNvPr id="782" name="Google Shape;782;p52"/>
          <p:cNvCxnSpPr>
            <a:stCxn id="777" idx="2"/>
            <a:endCxn id="779" idx="0"/>
          </p:cNvCxnSpPr>
          <p:nvPr/>
        </p:nvCxnSpPr>
        <p:spPr>
          <a:xfrm rot="5400000">
            <a:off x="3820321" y="3439009"/>
            <a:ext cx="195300" cy="874200"/>
          </a:xfrm>
          <a:prstGeom prst="bentConnector3">
            <a:avLst>
              <a:gd fmla="val 50029" name="adj1"/>
            </a:avLst>
          </a:prstGeom>
          <a:noFill/>
          <a:ln cap="flat" cmpd="sng" w="9525">
            <a:solidFill>
              <a:srgbClr val="595959"/>
            </a:solidFill>
            <a:prstDash val="solid"/>
            <a:round/>
            <a:headEnd len="med" w="med" type="none"/>
            <a:tailEnd len="med" w="med" type="none"/>
          </a:ln>
        </p:spPr>
      </p:cxnSp>
      <p:sp>
        <p:nvSpPr>
          <p:cNvPr id="783" name="Google Shape;783;p52"/>
          <p:cNvSpPr/>
          <p:nvPr/>
        </p:nvSpPr>
        <p:spPr>
          <a:xfrm>
            <a:off x="893553" y="2663138"/>
            <a:ext cx="9312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Ramp up/down</a:t>
            </a:r>
            <a:endParaRPr>
              <a:latin typeface="Proxima Nova"/>
              <a:ea typeface="Proxima Nova"/>
              <a:cs typeface="Proxima Nova"/>
              <a:sym typeface="Proxima Nova"/>
            </a:endParaRPr>
          </a:p>
        </p:txBody>
      </p:sp>
      <p:cxnSp>
        <p:nvCxnSpPr>
          <p:cNvPr id="784" name="Google Shape;784;p52"/>
          <p:cNvCxnSpPr>
            <a:stCxn id="778" idx="3"/>
            <a:endCxn id="766" idx="1"/>
          </p:cNvCxnSpPr>
          <p:nvPr/>
        </p:nvCxnSpPr>
        <p:spPr>
          <a:xfrm flipH="1" rot="10800000">
            <a:off x="3368744" y="2656327"/>
            <a:ext cx="642900" cy="344400"/>
          </a:xfrm>
          <a:prstGeom prst="bentConnector3">
            <a:avLst>
              <a:gd fmla="val 49989" name="adj1"/>
            </a:avLst>
          </a:prstGeom>
          <a:noFill/>
          <a:ln cap="flat" cmpd="sng" w="9525">
            <a:solidFill>
              <a:srgbClr val="595959"/>
            </a:solidFill>
            <a:prstDash val="solid"/>
            <a:round/>
            <a:headEnd len="med" w="med" type="none"/>
            <a:tailEnd len="med" w="med" type="none"/>
          </a:ln>
        </p:spPr>
      </p:cxnSp>
      <p:cxnSp>
        <p:nvCxnSpPr>
          <p:cNvPr id="785" name="Google Shape;785;p52"/>
          <p:cNvCxnSpPr>
            <a:stCxn id="780" idx="3"/>
            <a:endCxn id="779" idx="1"/>
          </p:cNvCxnSpPr>
          <p:nvPr/>
        </p:nvCxnSpPr>
        <p:spPr>
          <a:xfrm flipH="1" rot="10800000">
            <a:off x="2374525" y="4235925"/>
            <a:ext cx="537900" cy="262200"/>
          </a:xfrm>
          <a:prstGeom prst="bentConnector3">
            <a:avLst>
              <a:gd fmla="val 49995" name="adj1"/>
            </a:avLst>
          </a:prstGeom>
          <a:noFill/>
          <a:ln cap="flat" cmpd="sng" w="9525">
            <a:solidFill>
              <a:srgbClr val="595959"/>
            </a:solidFill>
            <a:prstDash val="solid"/>
            <a:round/>
            <a:headEnd len="med" w="med" type="none"/>
            <a:tailEnd len="med" w="med" type="none"/>
          </a:ln>
        </p:spPr>
      </p:cxnSp>
      <p:cxnSp>
        <p:nvCxnSpPr>
          <p:cNvPr id="786" name="Google Shape;786;p52"/>
          <p:cNvCxnSpPr>
            <a:stCxn id="778" idx="1"/>
            <a:endCxn id="783" idx="3"/>
          </p:cNvCxnSpPr>
          <p:nvPr/>
        </p:nvCxnSpPr>
        <p:spPr>
          <a:xfrm rot="10800000">
            <a:off x="1824644" y="2925427"/>
            <a:ext cx="784200" cy="75300"/>
          </a:xfrm>
          <a:prstGeom prst="bentConnector3">
            <a:avLst>
              <a:gd fmla="val 50000" name="adj1"/>
            </a:avLst>
          </a:prstGeom>
          <a:noFill/>
          <a:ln cap="flat" cmpd="sng" w="9525">
            <a:solidFill>
              <a:srgbClr val="595959"/>
            </a:solidFill>
            <a:prstDash val="solid"/>
            <a:round/>
            <a:headEnd len="med" w="med" type="none"/>
            <a:tailEnd len="med" w="med" type="none"/>
          </a:ln>
        </p:spPr>
      </p:cxnSp>
      <p:sp>
        <p:nvSpPr>
          <p:cNvPr id="787" name="Google Shape;787;p52"/>
          <p:cNvSpPr/>
          <p:nvPr/>
        </p:nvSpPr>
        <p:spPr>
          <a:xfrm>
            <a:off x="4509361" y="1534330"/>
            <a:ext cx="6429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Cost</a:t>
            </a:r>
            <a:endParaRPr>
              <a:latin typeface="Proxima Nova"/>
              <a:ea typeface="Proxima Nova"/>
              <a:cs typeface="Proxima Nova"/>
              <a:sym typeface="Proxima Nova"/>
            </a:endParaRPr>
          </a:p>
        </p:txBody>
      </p:sp>
      <p:cxnSp>
        <p:nvCxnSpPr>
          <p:cNvPr id="788" name="Google Shape;788;p52"/>
          <p:cNvCxnSpPr>
            <a:stCxn id="766" idx="0"/>
            <a:endCxn id="787" idx="2"/>
          </p:cNvCxnSpPr>
          <p:nvPr/>
        </p:nvCxnSpPr>
        <p:spPr>
          <a:xfrm rot="-5400000">
            <a:off x="4661371" y="2084448"/>
            <a:ext cx="195300" cy="143700"/>
          </a:xfrm>
          <a:prstGeom prst="bentConnector3">
            <a:avLst>
              <a:gd fmla="val 50029" name="adj1"/>
            </a:avLst>
          </a:prstGeom>
          <a:noFill/>
          <a:ln cap="flat" cmpd="sng" w="9525">
            <a:solidFill>
              <a:srgbClr val="595959"/>
            </a:solidFill>
            <a:prstDash val="solid"/>
            <a:round/>
            <a:headEnd len="med" w="med" type="none"/>
            <a:tailEnd len="med" w="med" type="none"/>
          </a:ln>
        </p:spPr>
      </p:cxnSp>
      <p:sp>
        <p:nvSpPr>
          <p:cNvPr id="789" name="Google Shape;789;p52"/>
          <p:cNvSpPr/>
          <p:nvPr/>
        </p:nvSpPr>
        <p:spPr>
          <a:xfrm>
            <a:off x="5362479" y="785729"/>
            <a:ext cx="1818600" cy="578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Prong electrode has to be customly manufactured</a:t>
            </a:r>
            <a:endParaRPr>
              <a:latin typeface="Proxima Nova"/>
              <a:ea typeface="Proxima Nova"/>
              <a:cs typeface="Proxima Nova"/>
              <a:sym typeface="Proxima Nova"/>
            </a:endParaRPr>
          </a:p>
        </p:txBody>
      </p:sp>
      <p:cxnSp>
        <p:nvCxnSpPr>
          <p:cNvPr id="790" name="Google Shape;790;p52"/>
          <p:cNvCxnSpPr>
            <a:stCxn id="787" idx="0"/>
            <a:endCxn id="789" idx="1"/>
          </p:cNvCxnSpPr>
          <p:nvPr/>
        </p:nvCxnSpPr>
        <p:spPr>
          <a:xfrm rot="-5400000">
            <a:off x="4866961" y="1038880"/>
            <a:ext cx="459300" cy="531600"/>
          </a:xfrm>
          <a:prstGeom prst="bentConnector2">
            <a:avLst/>
          </a:prstGeom>
          <a:noFill/>
          <a:ln cap="flat" cmpd="sng" w="9525">
            <a:solidFill>
              <a:srgbClr val="595959"/>
            </a:solidFill>
            <a:prstDash val="solid"/>
            <a:round/>
            <a:headEnd len="med" w="med" type="none"/>
            <a:tailEnd len="med" w="med" type="none"/>
          </a:ln>
        </p:spPr>
      </p:cxnSp>
      <p:cxnSp>
        <p:nvCxnSpPr>
          <p:cNvPr id="791" name="Google Shape;791;p52"/>
          <p:cNvCxnSpPr>
            <a:stCxn id="774" idx="1"/>
            <a:endCxn id="766" idx="3"/>
          </p:cNvCxnSpPr>
          <p:nvPr/>
        </p:nvCxnSpPr>
        <p:spPr>
          <a:xfrm flipH="1">
            <a:off x="5362736" y="2532059"/>
            <a:ext cx="583800" cy="124200"/>
          </a:xfrm>
          <a:prstGeom prst="bentConnector3">
            <a:avLst>
              <a:gd fmla="val 49988" name="adj1"/>
            </a:avLst>
          </a:prstGeom>
          <a:noFill/>
          <a:ln cap="flat" cmpd="sng" w="9525">
            <a:solidFill>
              <a:srgbClr val="595959"/>
            </a:solidFill>
            <a:prstDash val="solid"/>
            <a:round/>
            <a:headEnd len="med" w="med" type="none"/>
            <a:tailEnd len="med" w="med" type="none"/>
          </a:ln>
        </p:spPr>
      </p:cxnSp>
      <p:sp>
        <p:nvSpPr>
          <p:cNvPr id="792" name="Google Shape;792;p52"/>
          <p:cNvSpPr/>
          <p:nvPr/>
        </p:nvSpPr>
        <p:spPr>
          <a:xfrm>
            <a:off x="5612382" y="1557876"/>
            <a:ext cx="1059000" cy="518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Circuit is low cost</a:t>
            </a:r>
            <a:endParaRPr>
              <a:latin typeface="Proxima Nova"/>
              <a:ea typeface="Proxima Nova"/>
              <a:cs typeface="Proxima Nova"/>
              <a:sym typeface="Proxima Nova"/>
            </a:endParaRPr>
          </a:p>
        </p:txBody>
      </p:sp>
      <p:sp>
        <p:nvSpPr>
          <p:cNvPr id="793" name="Google Shape;793;p52"/>
          <p:cNvSpPr/>
          <p:nvPr/>
        </p:nvSpPr>
        <p:spPr>
          <a:xfrm>
            <a:off x="3578100" y="814700"/>
            <a:ext cx="1206600" cy="518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Cost around $20</a:t>
            </a:r>
            <a:endParaRPr>
              <a:latin typeface="Proxima Nova"/>
              <a:ea typeface="Proxima Nova"/>
              <a:cs typeface="Proxima Nova"/>
              <a:sym typeface="Proxima Nova"/>
            </a:endParaRPr>
          </a:p>
        </p:txBody>
      </p:sp>
      <p:cxnSp>
        <p:nvCxnSpPr>
          <p:cNvPr id="794" name="Google Shape;794;p52"/>
          <p:cNvCxnSpPr>
            <a:stCxn id="787" idx="1"/>
            <a:endCxn id="793" idx="2"/>
          </p:cNvCxnSpPr>
          <p:nvPr/>
        </p:nvCxnSpPr>
        <p:spPr>
          <a:xfrm rot="10800000">
            <a:off x="4181461" y="1333330"/>
            <a:ext cx="327900" cy="463200"/>
          </a:xfrm>
          <a:prstGeom prst="bentConnector2">
            <a:avLst/>
          </a:prstGeom>
          <a:noFill/>
          <a:ln cap="flat" cmpd="sng" w="9525">
            <a:solidFill>
              <a:srgbClr val="595959"/>
            </a:solidFill>
            <a:prstDash val="solid"/>
            <a:round/>
            <a:headEnd len="med" w="med" type="none"/>
            <a:tailEnd len="med" w="med" type="none"/>
          </a:ln>
        </p:spPr>
      </p:cxnSp>
      <p:sp>
        <p:nvSpPr>
          <p:cNvPr id="795" name="Google Shape;795;p52"/>
          <p:cNvSpPr/>
          <p:nvPr/>
        </p:nvSpPr>
        <p:spPr>
          <a:xfrm>
            <a:off x="3118023" y="1534490"/>
            <a:ext cx="9312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Cap is low cost</a:t>
            </a:r>
            <a:endParaRPr>
              <a:latin typeface="Proxima Nova"/>
              <a:ea typeface="Proxima Nova"/>
              <a:cs typeface="Proxima Nova"/>
              <a:sym typeface="Proxima Nova"/>
            </a:endParaRPr>
          </a:p>
        </p:txBody>
      </p:sp>
      <p:cxnSp>
        <p:nvCxnSpPr>
          <p:cNvPr id="796" name="Google Shape;796;p52"/>
          <p:cNvCxnSpPr>
            <a:stCxn id="787" idx="1"/>
            <a:endCxn id="795" idx="3"/>
          </p:cNvCxnSpPr>
          <p:nvPr/>
        </p:nvCxnSpPr>
        <p:spPr>
          <a:xfrm flipH="1">
            <a:off x="4049161" y="1796530"/>
            <a:ext cx="460200" cy="600"/>
          </a:xfrm>
          <a:prstGeom prst="bentConnector3">
            <a:avLst>
              <a:gd fmla="val 50000" name="adj1"/>
            </a:avLst>
          </a:prstGeom>
          <a:noFill/>
          <a:ln cap="flat" cmpd="sng" w="9525">
            <a:solidFill>
              <a:srgbClr val="595959"/>
            </a:solidFill>
            <a:prstDash val="solid"/>
            <a:round/>
            <a:headEnd len="med" w="med" type="none"/>
            <a:tailEnd len="med" w="med" type="none"/>
          </a:ln>
        </p:spPr>
      </p:cxnSp>
      <p:sp>
        <p:nvSpPr>
          <p:cNvPr id="797" name="Google Shape;797;p52"/>
          <p:cNvSpPr/>
          <p:nvPr/>
        </p:nvSpPr>
        <p:spPr>
          <a:xfrm>
            <a:off x="7553819" y="814712"/>
            <a:ext cx="9312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Increase cost</a:t>
            </a:r>
            <a:endParaRPr>
              <a:latin typeface="Proxima Nova"/>
              <a:ea typeface="Proxima Nova"/>
              <a:cs typeface="Proxima Nova"/>
              <a:sym typeface="Proxima Nova"/>
            </a:endParaRPr>
          </a:p>
        </p:txBody>
      </p:sp>
      <p:cxnSp>
        <p:nvCxnSpPr>
          <p:cNvPr id="798" name="Google Shape;798;p52"/>
          <p:cNvCxnSpPr>
            <a:stCxn id="789" idx="3"/>
            <a:endCxn id="797" idx="1"/>
          </p:cNvCxnSpPr>
          <p:nvPr/>
        </p:nvCxnSpPr>
        <p:spPr>
          <a:xfrm>
            <a:off x="7181079" y="1075079"/>
            <a:ext cx="372600" cy="1800"/>
          </a:xfrm>
          <a:prstGeom prst="bentConnector3">
            <a:avLst>
              <a:gd fmla="val 49987" name="adj1"/>
            </a:avLst>
          </a:prstGeom>
          <a:noFill/>
          <a:ln cap="flat" cmpd="sng" w="9525">
            <a:solidFill>
              <a:srgbClr val="595959"/>
            </a:solidFill>
            <a:prstDash val="solid"/>
            <a:round/>
            <a:headEnd len="med" w="med" type="none"/>
            <a:tailEnd len="med" w="med" type="none"/>
          </a:ln>
        </p:spPr>
      </p:cxnSp>
      <p:sp>
        <p:nvSpPr>
          <p:cNvPr id="799" name="Google Shape;799;p52"/>
          <p:cNvSpPr/>
          <p:nvPr/>
        </p:nvSpPr>
        <p:spPr>
          <a:xfrm>
            <a:off x="1962774" y="2071750"/>
            <a:ext cx="1276800" cy="4161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Disposability</a:t>
            </a:r>
            <a:endParaRPr>
              <a:latin typeface="Proxima Nova"/>
              <a:ea typeface="Proxima Nova"/>
              <a:cs typeface="Proxima Nova"/>
              <a:sym typeface="Proxima Nova"/>
            </a:endParaRPr>
          </a:p>
        </p:txBody>
      </p:sp>
      <p:cxnSp>
        <p:nvCxnSpPr>
          <p:cNvPr id="800" name="Google Shape;800;p52"/>
          <p:cNvCxnSpPr>
            <a:stCxn id="766" idx="1"/>
            <a:endCxn id="799" idx="3"/>
          </p:cNvCxnSpPr>
          <p:nvPr/>
        </p:nvCxnSpPr>
        <p:spPr>
          <a:xfrm rot="10800000">
            <a:off x="3239521" y="2279898"/>
            <a:ext cx="772200" cy="376500"/>
          </a:xfrm>
          <a:prstGeom prst="bentConnector3">
            <a:avLst>
              <a:gd fmla="val 49997" name="adj1"/>
            </a:avLst>
          </a:prstGeom>
          <a:noFill/>
          <a:ln cap="flat" cmpd="sng" w="9525">
            <a:solidFill>
              <a:srgbClr val="595959"/>
            </a:solidFill>
            <a:prstDash val="solid"/>
            <a:round/>
            <a:headEnd len="med" w="med" type="none"/>
            <a:tailEnd len="med" w="med" type="none"/>
          </a:ln>
        </p:spPr>
      </p:cxnSp>
      <p:sp>
        <p:nvSpPr>
          <p:cNvPr id="801" name="Google Shape;801;p52"/>
          <p:cNvSpPr/>
          <p:nvPr/>
        </p:nvSpPr>
        <p:spPr>
          <a:xfrm>
            <a:off x="2325372" y="882890"/>
            <a:ext cx="11370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Partially Disposable</a:t>
            </a:r>
            <a:endParaRPr>
              <a:latin typeface="Proxima Nova"/>
              <a:ea typeface="Proxima Nova"/>
              <a:cs typeface="Proxima Nova"/>
              <a:sym typeface="Proxima Nova"/>
            </a:endParaRPr>
          </a:p>
        </p:txBody>
      </p:sp>
      <p:cxnSp>
        <p:nvCxnSpPr>
          <p:cNvPr id="802" name="Google Shape;802;p52"/>
          <p:cNvCxnSpPr>
            <a:stCxn id="799" idx="0"/>
            <a:endCxn id="801" idx="2"/>
          </p:cNvCxnSpPr>
          <p:nvPr/>
        </p:nvCxnSpPr>
        <p:spPr>
          <a:xfrm rot="-5400000">
            <a:off x="2415324" y="1593100"/>
            <a:ext cx="664500" cy="292800"/>
          </a:xfrm>
          <a:prstGeom prst="bentConnector3">
            <a:avLst>
              <a:gd fmla="val 49997" name="adj1"/>
            </a:avLst>
          </a:prstGeom>
          <a:noFill/>
          <a:ln cap="flat" cmpd="sng" w="9525">
            <a:solidFill>
              <a:srgbClr val="595959"/>
            </a:solidFill>
            <a:prstDash val="solid"/>
            <a:round/>
            <a:headEnd len="med" w="med" type="none"/>
            <a:tailEnd len="med" w="med" type="none"/>
          </a:ln>
        </p:spPr>
      </p:cxnSp>
      <p:sp>
        <p:nvSpPr>
          <p:cNvPr id="803" name="Google Shape;803;p52"/>
          <p:cNvSpPr/>
          <p:nvPr/>
        </p:nvSpPr>
        <p:spPr>
          <a:xfrm>
            <a:off x="561151" y="1933596"/>
            <a:ext cx="931200" cy="524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Circuit reusable</a:t>
            </a:r>
            <a:endParaRPr>
              <a:latin typeface="Proxima Nova"/>
              <a:ea typeface="Proxima Nova"/>
              <a:cs typeface="Proxima Nova"/>
              <a:sym typeface="Proxima Nova"/>
            </a:endParaRPr>
          </a:p>
        </p:txBody>
      </p:sp>
      <p:sp>
        <p:nvSpPr>
          <p:cNvPr id="804" name="Google Shape;804;p52"/>
          <p:cNvSpPr/>
          <p:nvPr/>
        </p:nvSpPr>
        <p:spPr>
          <a:xfrm>
            <a:off x="375075" y="773000"/>
            <a:ext cx="1459800" cy="74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Headgear with electrodes fully disposable</a:t>
            </a:r>
            <a:endParaRPr>
              <a:latin typeface="Proxima Nova"/>
              <a:ea typeface="Proxima Nova"/>
              <a:cs typeface="Proxima Nova"/>
              <a:sym typeface="Proxima Nova"/>
            </a:endParaRPr>
          </a:p>
        </p:txBody>
      </p:sp>
      <p:cxnSp>
        <p:nvCxnSpPr>
          <p:cNvPr id="805" name="Google Shape;805;p52"/>
          <p:cNvCxnSpPr>
            <a:stCxn id="801" idx="1"/>
            <a:endCxn id="803" idx="3"/>
          </p:cNvCxnSpPr>
          <p:nvPr/>
        </p:nvCxnSpPr>
        <p:spPr>
          <a:xfrm flipH="1">
            <a:off x="1492272" y="1145090"/>
            <a:ext cx="833100" cy="1050600"/>
          </a:xfrm>
          <a:prstGeom prst="bentConnector3">
            <a:avLst>
              <a:gd fmla="val 49991" name="adj1"/>
            </a:avLst>
          </a:prstGeom>
          <a:noFill/>
          <a:ln cap="flat" cmpd="sng" w="9525">
            <a:solidFill>
              <a:srgbClr val="595959"/>
            </a:solidFill>
            <a:prstDash val="solid"/>
            <a:round/>
            <a:headEnd len="med" w="med" type="none"/>
            <a:tailEnd len="med" w="med" type="none"/>
          </a:ln>
        </p:spPr>
      </p:cxnSp>
      <p:cxnSp>
        <p:nvCxnSpPr>
          <p:cNvPr id="806" name="Google Shape;806;p52"/>
          <p:cNvCxnSpPr>
            <a:stCxn id="801" idx="1"/>
            <a:endCxn id="804" idx="3"/>
          </p:cNvCxnSpPr>
          <p:nvPr/>
        </p:nvCxnSpPr>
        <p:spPr>
          <a:xfrm flipH="1">
            <a:off x="1834872" y="1145090"/>
            <a:ext cx="490500" cy="600"/>
          </a:xfrm>
          <a:prstGeom prst="bentConnector3">
            <a:avLst>
              <a:gd fmla="val 50015" name="adj1"/>
            </a:avLst>
          </a:prstGeom>
          <a:noFill/>
          <a:ln cap="flat" cmpd="sng" w="9525">
            <a:solidFill>
              <a:srgbClr val="595959"/>
            </a:solidFill>
            <a:prstDash val="solid"/>
            <a:round/>
            <a:headEnd len="med" w="med" type="none"/>
            <a:tailEnd len="med" w="med" type="none"/>
          </a:ln>
        </p:spPr>
      </p:cxnSp>
      <p:sp>
        <p:nvSpPr>
          <p:cNvPr id="807" name="Google Shape;807;p52"/>
          <p:cNvSpPr/>
          <p:nvPr/>
        </p:nvSpPr>
        <p:spPr>
          <a:xfrm>
            <a:off x="4744805" y="4034963"/>
            <a:ext cx="1350900" cy="804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Electrode comes set up in the correct montage </a:t>
            </a:r>
            <a:endParaRPr>
              <a:latin typeface="Proxima Nova"/>
              <a:ea typeface="Proxima Nova"/>
              <a:cs typeface="Proxima Nova"/>
              <a:sym typeface="Proxima Nova"/>
            </a:endParaRPr>
          </a:p>
        </p:txBody>
      </p:sp>
      <p:cxnSp>
        <p:nvCxnSpPr>
          <p:cNvPr id="808" name="Google Shape;808;p52"/>
          <p:cNvCxnSpPr>
            <a:stCxn id="777" idx="2"/>
            <a:endCxn id="807" idx="1"/>
          </p:cNvCxnSpPr>
          <p:nvPr/>
        </p:nvCxnSpPr>
        <p:spPr>
          <a:xfrm flipH="1" rot="-5400000">
            <a:off x="4220371" y="3913159"/>
            <a:ext cx="659100" cy="389700"/>
          </a:xfrm>
          <a:prstGeom prst="bentConnector2">
            <a:avLst/>
          </a:prstGeom>
          <a:noFill/>
          <a:ln cap="flat" cmpd="sng" w="9525">
            <a:solidFill>
              <a:srgbClr val="595959"/>
            </a:solidFill>
            <a:prstDash val="solid"/>
            <a:round/>
            <a:headEnd len="med" w="med" type="none"/>
            <a:tailEnd len="med" w="med" type="none"/>
          </a:ln>
        </p:spPr>
      </p:cxnSp>
      <p:cxnSp>
        <p:nvCxnSpPr>
          <p:cNvPr id="809" name="Google Shape;809;p52"/>
          <p:cNvCxnSpPr>
            <a:stCxn id="767" idx="2"/>
            <a:endCxn id="770" idx="0"/>
          </p:cNvCxnSpPr>
          <p:nvPr/>
        </p:nvCxnSpPr>
        <p:spPr>
          <a:xfrm flipH="1" rot="-5400000">
            <a:off x="6358903" y="2958545"/>
            <a:ext cx="276600" cy="1758600"/>
          </a:xfrm>
          <a:prstGeom prst="bentConnector3">
            <a:avLst>
              <a:gd fmla="val 50012" name="adj1"/>
            </a:avLst>
          </a:prstGeom>
          <a:noFill/>
          <a:ln cap="flat" cmpd="sng" w="9525">
            <a:solidFill>
              <a:srgbClr val="595959"/>
            </a:solidFill>
            <a:prstDash val="solid"/>
            <a:round/>
            <a:headEnd len="med" w="med" type="none"/>
            <a:tailEnd len="med" w="med" type="none"/>
          </a:ln>
        </p:spPr>
      </p:cxnSp>
      <p:sp>
        <p:nvSpPr>
          <p:cNvPr id="810" name="Google Shape;810;p52"/>
          <p:cNvSpPr/>
          <p:nvPr/>
        </p:nvSpPr>
        <p:spPr>
          <a:xfrm>
            <a:off x="718722" y="3392681"/>
            <a:ext cx="1639800" cy="459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Constant current</a:t>
            </a:r>
            <a:endParaRPr>
              <a:latin typeface="Proxima Nova"/>
              <a:ea typeface="Proxima Nova"/>
              <a:cs typeface="Proxima Nova"/>
              <a:sym typeface="Proxima Nova"/>
            </a:endParaRPr>
          </a:p>
        </p:txBody>
      </p:sp>
      <p:cxnSp>
        <p:nvCxnSpPr>
          <p:cNvPr id="811" name="Google Shape;811;p52"/>
          <p:cNvCxnSpPr/>
          <p:nvPr/>
        </p:nvCxnSpPr>
        <p:spPr>
          <a:xfrm flipH="1">
            <a:off x="2358547" y="3257656"/>
            <a:ext cx="630300" cy="359400"/>
          </a:xfrm>
          <a:prstGeom prst="bentConnector3">
            <a:avLst>
              <a:gd fmla="val 50000" name="adj1"/>
            </a:avLst>
          </a:prstGeom>
          <a:noFill/>
          <a:ln cap="flat" cmpd="sng" w="9525">
            <a:solidFill>
              <a:srgbClr val="595959"/>
            </a:solidFill>
            <a:prstDash val="solid"/>
            <a:round/>
            <a:headEnd len="med" w="med" type="none"/>
            <a:tailEnd len="med" w="med" type="none"/>
          </a:ln>
        </p:spPr>
      </p:cxnSp>
      <p:cxnSp>
        <p:nvCxnSpPr>
          <p:cNvPr id="812" name="Google Shape;812;p52"/>
          <p:cNvCxnSpPr>
            <a:stCxn id="787" idx="3"/>
            <a:endCxn id="792" idx="1"/>
          </p:cNvCxnSpPr>
          <p:nvPr/>
        </p:nvCxnSpPr>
        <p:spPr>
          <a:xfrm>
            <a:off x="5152261" y="1796530"/>
            <a:ext cx="460200" cy="20700"/>
          </a:xfrm>
          <a:prstGeom prst="bentConnector3">
            <a:avLst>
              <a:gd fmla="val 50000" name="adj1"/>
            </a:avLst>
          </a:prstGeom>
          <a:noFill/>
          <a:ln cap="flat" cmpd="sng" w="9525">
            <a:solidFill>
              <a:srgbClr val="595959"/>
            </a:solidFill>
            <a:prstDash val="solid"/>
            <a:round/>
            <a:headEnd len="med" w="med" type="none"/>
            <a:tailEnd len="med" w="med" type="none"/>
          </a:ln>
        </p:spPr>
      </p:cxnSp>
      <p:sp>
        <p:nvSpPr>
          <p:cNvPr id="813" name="Google Shape;813;p52"/>
          <p:cNvSpPr txBox="1"/>
          <p:nvPr/>
        </p:nvSpPr>
        <p:spPr>
          <a:xfrm>
            <a:off x="313875" y="622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Proxima Nova"/>
                <a:ea typeface="Proxima Nova"/>
                <a:cs typeface="Proxima Nova"/>
                <a:sym typeface="Proxima Nova"/>
              </a:rPr>
              <a:t>Concept 4: Cap Headgear + Prong electrodes + 9V battery</a:t>
            </a:r>
            <a:endParaRPr sz="2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2800">
              <a:solidFill>
                <a:srgbClr val="000000"/>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pic>
        <p:nvPicPr>
          <p:cNvPr id="818" name="Google Shape;818;p53"/>
          <p:cNvPicPr preferRelativeResize="0"/>
          <p:nvPr/>
        </p:nvPicPr>
        <p:blipFill>
          <a:blip r:embed="rId3">
            <a:alphaModFix/>
          </a:blip>
          <a:stretch>
            <a:fillRect/>
          </a:stretch>
        </p:blipFill>
        <p:spPr>
          <a:xfrm>
            <a:off x="139875" y="3683425"/>
            <a:ext cx="1706300" cy="1124350"/>
          </a:xfrm>
          <a:prstGeom prst="rect">
            <a:avLst/>
          </a:prstGeom>
          <a:noFill/>
          <a:ln>
            <a:noFill/>
          </a:ln>
        </p:spPr>
      </p:pic>
      <p:pic>
        <p:nvPicPr>
          <p:cNvPr id="819" name="Google Shape;819;p53"/>
          <p:cNvPicPr preferRelativeResize="0"/>
          <p:nvPr/>
        </p:nvPicPr>
        <p:blipFill>
          <a:blip r:embed="rId4">
            <a:alphaModFix/>
          </a:blip>
          <a:stretch>
            <a:fillRect/>
          </a:stretch>
        </p:blipFill>
        <p:spPr>
          <a:xfrm>
            <a:off x="1957812" y="3548475"/>
            <a:ext cx="656375" cy="1394250"/>
          </a:xfrm>
          <a:prstGeom prst="rect">
            <a:avLst/>
          </a:prstGeom>
          <a:noFill/>
          <a:ln>
            <a:noFill/>
          </a:ln>
        </p:spPr>
      </p:pic>
      <p:sp>
        <p:nvSpPr>
          <p:cNvPr id="820" name="Google Shape;820;p53"/>
          <p:cNvSpPr txBox="1"/>
          <p:nvPr/>
        </p:nvSpPr>
        <p:spPr>
          <a:xfrm>
            <a:off x="5272625" y="50100"/>
            <a:ext cx="3573300" cy="349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Hat with two electrodes on the depression montage</a:t>
            </a:r>
            <a:endParaRPr sz="1800"/>
          </a:p>
          <a:p>
            <a:pPr indent="-342900" lvl="0" marL="457200" rtl="0" algn="l">
              <a:spcBef>
                <a:spcPts val="0"/>
              </a:spcBef>
              <a:spcAft>
                <a:spcPts val="0"/>
              </a:spcAft>
              <a:buSzPts val="1800"/>
              <a:buChar char="●"/>
            </a:pPr>
            <a:r>
              <a:rPr lang="en" sz="1800"/>
              <a:t>Electrode comes unattached</a:t>
            </a:r>
            <a:endParaRPr sz="1800"/>
          </a:p>
          <a:p>
            <a:pPr indent="-342900" lvl="1" marL="914400" rtl="0" algn="l">
              <a:spcBef>
                <a:spcPts val="0"/>
              </a:spcBef>
              <a:spcAft>
                <a:spcPts val="0"/>
              </a:spcAft>
              <a:buSzPts val="1800"/>
              <a:buChar char="○"/>
            </a:pPr>
            <a:r>
              <a:rPr lang="en" sz="1800"/>
              <a:t>Attach via snap</a:t>
            </a:r>
            <a:endParaRPr sz="1800"/>
          </a:p>
          <a:p>
            <a:pPr indent="-342900" lvl="0" marL="457200" rtl="0" algn="l">
              <a:spcBef>
                <a:spcPts val="0"/>
              </a:spcBef>
              <a:spcAft>
                <a:spcPts val="0"/>
              </a:spcAft>
              <a:buSzPts val="1800"/>
              <a:buChar char="●"/>
            </a:pPr>
            <a:r>
              <a:rPr lang="en" sz="1800"/>
              <a:t>Dry foam prong electrode</a:t>
            </a:r>
            <a:endParaRPr sz="1800"/>
          </a:p>
          <a:p>
            <a:pPr indent="-342900" lvl="1" marL="914400" rtl="0" algn="l">
              <a:spcBef>
                <a:spcPts val="0"/>
              </a:spcBef>
              <a:spcAft>
                <a:spcPts val="0"/>
              </a:spcAft>
              <a:buSzPts val="1800"/>
              <a:buChar char="○"/>
            </a:pPr>
            <a:r>
              <a:rPr lang="en" sz="1800"/>
              <a:t>Pre-salted</a:t>
            </a:r>
            <a:endParaRPr sz="1800"/>
          </a:p>
          <a:p>
            <a:pPr indent="-342900" lvl="0" marL="457200" rtl="0" algn="l">
              <a:spcBef>
                <a:spcPts val="0"/>
              </a:spcBef>
              <a:spcAft>
                <a:spcPts val="0"/>
              </a:spcAft>
              <a:buSzPts val="1800"/>
              <a:buChar char="●"/>
            </a:pPr>
            <a:r>
              <a:rPr lang="en" sz="1800"/>
              <a:t>Spray bottle</a:t>
            </a:r>
            <a:endParaRPr sz="1800"/>
          </a:p>
          <a:p>
            <a:pPr indent="-342900" lvl="0" marL="457200" rtl="0" algn="l">
              <a:spcBef>
                <a:spcPts val="0"/>
              </a:spcBef>
              <a:spcAft>
                <a:spcPts val="0"/>
              </a:spcAft>
              <a:buSzPts val="1800"/>
              <a:buChar char="●"/>
            </a:pPr>
            <a:r>
              <a:rPr lang="en" sz="1800"/>
              <a:t>Circuit Box</a:t>
            </a:r>
            <a:endParaRPr sz="1800"/>
          </a:p>
          <a:p>
            <a:pPr indent="-342900" lvl="1" marL="914400" rtl="0" algn="l">
              <a:spcBef>
                <a:spcPts val="0"/>
              </a:spcBef>
              <a:spcAft>
                <a:spcPts val="0"/>
              </a:spcAft>
              <a:buSzPts val="1800"/>
              <a:buChar char="○"/>
            </a:pPr>
            <a:r>
              <a:rPr lang="en" sz="1800"/>
              <a:t>DC</a:t>
            </a:r>
            <a:endParaRPr sz="1800"/>
          </a:p>
          <a:p>
            <a:pPr indent="-342900" lvl="1" marL="914400" rtl="0" algn="l">
              <a:spcBef>
                <a:spcPts val="0"/>
              </a:spcBef>
              <a:spcAft>
                <a:spcPts val="0"/>
              </a:spcAft>
              <a:buSzPts val="1800"/>
              <a:buChar char="○"/>
            </a:pPr>
            <a:r>
              <a:rPr lang="en" sz="1800"/>
              <a:t>Op amp</a:t>
            </a:r>
            <a:endParaRPr sz="1800"/>
          </a:p>
        </p:txBody>
      </p:sp>
      <p:pic>
        <p:nvPicPr>
          <p:cNvPr id="821" name="Google Shape;821;p53" title="December 8, 2018">
            <a:hlinkClick r:id="rId5"/>
          </p:cNvPr>
          <p:cNvPicPr preferRelativeResize="0"/>
          <p:nvPr/>
        </p:nvPicPr>
        <p:blipFill>
          <a:blip r:embed="rId6">
            <a:alphaModFix/>
          </a:blip>
          <a:stretch>
            <a:fillRect/>
          </a:stretch>
        </p:blipFill>
        <p:spPr>
          <a:xfrm>
            <a:off x="0" y="0"/>
            <a:ext cx="4572000" cy="3429000"/>
          </a:xfrm>
          <a:prstGeom prst="rect">
            <a:avLst/>
          </a:prstGeom>
          <a:noFill/>
          <a:ln>
            <a:noFill/>
          </a:ln>
        </p:spPr>
      </p:pic>
      <p:pic>
        <p:nvPicPr>
          <p:cNvPr id="822" name="Google Shape;822;p53"/>
          <p:cNvPicPr preferRelativeResize="0"/>
          <p:nvPr/>
        </p:nvPicPr>
        <p:blipFill>
          <a:blip r:embed="rId7">
            <a:alphaModFix/>
          </a:blip>
          <a:stretch>
            <a:fillRect/>
          </a:stretch>
        </p:blipFill>
        <p:spPr>
          <a:xfrm>
            <a:off x="2668575" y="3429000"/>
            <a:ext cx="1455833" cy="1669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54"/>
          <p:cNvSpPr txBox="1"/>
          <p:nvPr>
            <p:ph idx="4294967295" type="title"/>
          </p:nvPr>
        </p:nvSpPr>
        <p:spPr>
          <a:xfrm>
            <a:off x="1218950" y="-1272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Selection Matrix</a:t>
            </a:r>
            <a:endParaRPr/>
          </a:p>
        </p:txBody>
      </p:sp>
      <p:graphicFrame>
        <p:nvGraphicFramePr>
          <p:cNvPr id="828" name="Google Shape;828;p54"/>
          <p:cNvGraphicFramePr/>
          <p:nvPr/>
        </p:nvGraphicFramePr>
        <p:xfrm>
          <a:off x="359338" y="367700"/>
          <a:ext cx="3000000" cy="3000000"/>
        </p:xfrm>
        <a:graphic>
          <a:graphicData uri="http://schemas.openxmlformats.org/drawingml/2006/table">
            <a:tbl>
              <a:tblPr>
                <a:noFill/>
                <a:tableStyleId>{53F36E98-48B6-47ED-A64A-50626ED4DC91}</a:tableStyleId>
              </a:tblPr>
              <a:tblGrid>
                <a:gridCol w="1537200"/>
                <a:gridCol w="721900"/>
                <a:gridCol w="1054125"/>
                <a:gridCol w="1067975"/>
                <a:gridCol w="1087400"/>
                <a:gridCol w="1082475"/>
                <a:gridCol w="1874250"/>
              </a:tblGrid>
              <a:tr h="575825">
                <a:tc>
                  <a:txBody>
                    <a:bodyPr/>
                    <a:lstStyle/>
                    <a:p>
                      <a:pPr indent="0" lvl="0" marL="0" rtl="0" algn="l">
                        <a:spcBef>
                          <a:spcPts val="0"/>
                        </a:spcBef>
                        <a:spcAft>
                          <a:spcPts val="0"/>
                        </a:spcAft>
                        <a:buNone/>
                      </a:pPr>
                      <a:r>
                        <a:rPr lang="en"/>
                        <a:t>Criteria</a:t>
                      </a:r>
                      <a:endParaRPr/>
                    </a:p>
                  </a:txBody>
                  <a:tcPr marT="91425" marB="91425" marR="91425" marL="91425"/>
                </a:tc>
                <a:tc>
                  <a:txBody>
                    <a:bodyPr/>
                    <a:lstStyle/>
                    <a:p>
                      <a:pPr indent="0" lvl="0" marL="0" rtl="0" algn="l">
                        <a:spcBef>
                          <a:spcPts val="0"/>
                        </a:spcBef>
                        <a:spcAft>
                          <a:spcPts val="0"/>
                        </a:spcAft>
                        <a:buNone/>
                      </a:pPr>
                      <a:r>
                        <a:rPr lang="en"/>
                        <a:t>weight</a:t>
                      </a:r>
                      <a:endParaRPr/>
                    </a:p>
                  </a:txBody>
                  <a:tcPr marT="91425" marB="91425" marR="91425" marL="91425"/>
                </a:tc>
                <a:tc>
                  <a:txBody>
                    <a:bodyPr/>
                    <a:lstStyle/>
                    <a:p>
                      <a:pPr indent="0" lvl="0" marL="0" rtl="0" algn="l">
                        <a:spcBef>
                          <a:spcPts val="0"/>
                        </a:spcBef>
                        <a:spcAft>
                          <a:spcPts val="0"/>
                        </a:spcAft>
                        <a:buNone/>
                      </a:pPr>
                      <a:r>
                        <a:rPr lang="en"/>
                        <a:t>Concept 1</a:t>
                      </a:r>
                      <a:endParaRPr/>
                    </a:p>
                  </a:txBody>
                  <a:tcPr marT="91425" marB="91425" marR="91425" marL="91425"/>
                </a:tc>
                <a:tc>
                  <a:txBody>
                    <a:bodyPr/>
                    <a:lstStyle/>
                    <a:p>
                      <a:pPr indent="0" lvl="0" marL="0" rtl="0" algn="l">
                        <a:spcBef>
                          <a:spcPts val="0"/>
                        </a:spcBef>
                        <a:spcAft>
                          <a:spcPts val="0"/>
                        </a:spcAft>
                        <a:buNone/>
                      </a:pPr>
                      <a:r>
                        <a:rPr lang="en"/>
                        <a:t>Concept 2</a:t>
                      </a:r>
                      <a:endParaRPr/>
                    </a:p>
                  </a:txBody>
                  <a:tcPr marT="91425" marB="91425" marR="91425" marL="91425"/>
                </a:tc>
                <a:tc>
                  <a:txBody>
                    <a:bodyPr/>
                    <a:lstStyle/>
                    <a:p>
                      <a:pPr indent="0" lvl="0" marL="0" rtl="0" algn="l">
                        <a:spcBef>
                          <a:spcPts val="0"/>
                        </a:spcBef>
                        <a:spcAft>
                          <a:spcPts val="0"/>
                        </a:spcAft>
                        <a:buNone/>
                      </a:pPr>
                      <a:r>
                        <a:rPr lang="en"/>
                        <a:t>Concept 3</a:t>
                      </a:r>
                      <a:endParaRPr/>
                    </a:p>
                  </a:txBody>
                  <a:tcPr marT="91425" marB="91425" marR="91425" marL="91425"/>
                </a:tc>
                <a:tc>
                  <a:txBody>
                    <a:bodyPr/>
                    <a:lstStyle/>
                    <a:p>
                      <a:pPr indent="0" lvl="0" marL="0" rtl="0" algn="l">
                        <a:spcBef>
                          <a:spcPts val="0"/>
                        </a:spcBef>
                        <a:spcAft>
                          <a:spcPts val="0"/>
                        </a:spcAft>
                        <a:buNone/>
                      </a:pPr>
                      <a:r>
                        <a:rPr lang="en"/>
                        <a:t>Concept 4</a:t>
                      </a:r>
                      <a:endParaRPr/>
                    </a:p>
                  </a:txBody>
                  <a:tcPr marT="91425" marB="91425" marR="91425" marL="91425"/>
                </a:tc>
                <a:tc>
                  <a:txBody>
                    <a:bodyPr/>
                    <a:lstStyle/>
                    <a:p>
                      <a:pPr indent="0" lvl="0" marL="0" rtl="0" algn="l">
                        <a:spcBef>
                          <a:spcPts val="0"/>
                        </a:spcBef>
                        <a:spcAft>
                          <a:spcPts val="0"/>
                        </a:spcAft>
                        <a:buNone/>
                      </a:pPr>
                      <a:r>
                        <a:rPr lang="en"/>
                        <a:t>Brain stimulator v3.0 </a:t>
                      </a:r>
                      <a:endParaRPr/>
                    </a:p>
                  </a:txBody>
                  <a:tcPr marT="91425" marB="91425" marR="91425" marL="91425"/>
                </a:tc>
              </a:tr>
              <a:tr h="505075">
                <a:tc>
                  <a:txBody>
                    <a:bodyPr/>
                    <a:lstStyle/>
                    <a:p>
                      <a:pPr indent="0" lvl="0" marL="0" rtl="0" algn="l">
                        <a:spcBef>
                          <a:spcPts val="0"/>
                        </a:spcBef>
                        <a:spcAft>
                          <a:spcPts val="0"/>
                        </a:spcAft>
                        <a:buNone/>
                      </a:pPr>
                      <a:r>
                        <a:rPr lang="en"/>
                        <a:t>Ease of use</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29250">
                <a:tc>
                  <a:txBody>
                    <a:bodyPr/>
                    <a:lstStyle/>
                    <a:p>
                      <a:pPr indent="0" lvl="0" marL="0" rtl="0" algn="l">
                        <a:spcBef>
                          <a:spcPts val="0"/>
                        </a:spcBef>
                        <a:spcAft>
                          <a:spcPts val="0"/>
                        </a:spcAft>
                        <a:buNone/>
                      </a:pPr>
                      <a:r>
                        <a:rPr lang="en"/>
                        <a:t>Low Cost</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680875">
                <a:tc>
                  <a:txBody>
                    <a:bodyPr/>
                    <a:lstStyle/>
                    <a:p>
                      <a:pPr indent="0" lvl="0" marL="0" rtl="0" algn="l">
                        <a:spcBef>
                          <a:spcPts val="0"/>
                        </a:spcBef>
                        <a:spcAft>
                          <a:spcPts val="0"/>
                        </a:spcAft>
                        <a:buNone/>
                      </a:pPr>
                      <a:r>
                        <a:rPr lang="en"/>
                        <a:t>Environmental effect </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505075">
                <a:tc>
                  <a:txBody>
                    <a:bodyPr/>
                    <a:lstStyle/>
                    <a:p>
                      <a:pPr indent="0" lvl="0" marL="0" rtl="0" algn="l">
                        <a:spcBef>
                          <a:spcPts val="0"/>
                        </a:spcBef>
                        <a:spcAft>
                          <a:spcPts val="0"/>
                        </a:spcAft>
                        <a:buNone/>
                      </a:pPr>
                      <a:r>
                        <a:rPr lang="en"/>
                        <a:t>Disposability</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505075">
                <a:tc>
                  <a:txBody>
                    <a:bodyPr/>
                    <a:lstStyle/>
                    <a:p>
                      <a:pPr indent="0" lvl="0" marL="0" rtl="0" algn="l">
                        <a:spcBef>
                          <a:spcPts val="0"/>
                        </a:spcBef>
                        <a:spcAft>
                          <a:spcPts val="0"/>
                        </a:spcAft>
                        <a:buNone/>
                      </a:pPr>
                      <a:r>
                        <a:rPr lang="en"/>
                        <a:t>Ergonomics</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505075">
                <a:tc>
                  <a:txBody>
                    <a:bodyPr/>
                    <a:lstStyle/>
                    <a:p>
                      <a:pPr indent="0" lvl="0" marL="0" rtl="0" algn="l">
                        <a:spcBef>
                          <a:spcPts val="0"/>
                        </a:spcBef>
                        <a:spcAft>
                          <a:spcPts val="0"/>
                        </a:spcAft>
                        <a:buNone/>
                      </a:pPr>
                      <a:r>
                        <a:rPr lang="en"/>
                        <a:t>Waveform</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329250">
                <a:tc gridSpan="2">
                  <a:txBody>
                    <a:bodyPr/>
                    <a:lstStyle/>
                    <a:p>
                      <a:pPr indent="0" lvl="0" marL="0" rtl="0" algn="l">
                        <a:spcBef>
                          <a:spcPts val="0"/>
                        </a:spcBef>
                        <a:spcAft>
                          <a:spcPts val="0"/>
                        </a:spcAft>
                        <a:buNone/>
                      </a:pPr>
                      <a:r>
                        <a:rPr lang="en"/>
                        <a:t>Weighted sum </a:t>
                      </a:r>
                      <a:endParaRPr/>
                    </a:p>
                  </a:txBody>
                  <a:tcPr marT="91425" marB="91425" marR="91425" marL="91425"/>
                </a:tc>
                <a:tc hMerge="1"/>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14</a:t>
                      </a:r>
                      <a:endParaRPr/>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sp>
        <p:nvSpPr>
          <p:cNvPr id="829" name="Google Shape;829;p54"/>
          <p:cNvSpPr/>
          <p:nvPr/>
        </p:nvSpPr>
        <p:spPr>
          <a:xfrm>
            <a:off x="3672575" y="365850"/>
            <a:ext cx="1068000" cy="40617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33" name="Shape 833"/>
        <p:cNvGrpSpPr/>
        <p:nvPr/>
      </p:nvGrpSpPr>
      <p:grpSpPr>
        <a:xfrm>
          <a:off x="0" y="0"/>
          <a:ext cx="0" cy="0"/>
          <a:chOff x="0" y="0"/>
          <a:chExt cx="0" cy="0"/>
        </a:xfrm>
      </p:grpSpPr>
      <p:sp>
        <p:nvSpPr>
          <p:cNvPr id="834" name="Google Shape;834;p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Selection Matrix: Concept 2</a:t>
            </a:r>
            <a:endParaRPr/>
          </a:p>
        </p:txBody>
      </p:sp>
      <p:sp>
        <p:nvSpPr>
          <p:cNvPr id="835" name="Google Shape;835;p5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6" name="Google Shape;836;p55"/>
          <p:cNvPicPr preferRelativeResize="0"/>
          <p:nvPr/>
        </p:nvPicPr>
        <p:blipFill>
          <a:blip r:embed="rId3">
            <a:alphaModFix/>
          </a:blip>
          <a:stretch>
            <a:fillRect/>
          </a:stretch>
        </p:blipFill>
        <p:spPr>
          <a:xfrm>
            <a:off x="567800" y="0"/>
            <a:ext cx="7912474"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40" name="Shape 840"/>
        <p:cNvGrpSpPr/>
        <p:nvPr/>
      </p:nvGrpSpPr>
      <p:grpSpPr>
        <a:xfrm>
          <a:off x="0" y="0"/>
          <a:ext cx="0" cy="0"/>
          <a:chOff x="0" y="0"/>
          <a:chExt cx="0" cy="0"/>
        </a:xfrm>
      </p:grpSpPr>
      <p:sp>
        <p:nvSpPr>
          <p:cNvPr id="841" name="Google Shape;841;p5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References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842" name="Google Shape;842;p56"/>
          <p:cNvSpPr txBox="1"/>
          <p:nvPr>
            <p:ph idx="1" type="body"/>
          </p:nvPr>
        </p:nvSpPr>
        <p:spPr>
          <a:xfrm>
            <a:off x="147425" y="1166825"/>
            <a:ext cx="8929500" cy="370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Churchland, Patricia Smith. Neurophilosophy: Toward a unified science of the mind-brain. MIT press, 1989.</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Reinhart, Robert MG, et al. "Using transcranial direct-current stimulation (tDCS) to understand cognitive processing." Attention, Perception, &amp; Psychophysics 79.1 (2017): 3-23.</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Mondino, Marine, et al. "Transcranial direct current stimulation for the treatment of refractory symptoms of schizophrenia. Current evidence and future directions." Current pharmaceutical design 21.23 (2015): 3373-3383.</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Shahbabaie A, Hatami J, Farhoudian A, Ekhtiari H, Khatibi A, Nitsche MA. Optimizing Electrode Montages of Transcranial Direct Current Stimulation for Attentional Bias Modification in Early Abstinent Methamphetamine Users. </a:t>
            </a:r>
            <a:r>
              <a:rPr i="1" lang="en" sz="1400">
                <a:latin typeface="Proxima Nova"/>
                <a:ea typeface="Proxima Nova"/>
                <a:cs typeface="Proxima Nova"/>
                <a:sym typeface="Proxima Nova"/>
              </a:rPr>
              <a:t>Frontiers in Pharmacology</a:t>
            </a:r>
            <a:r>
              <a:rPr lang="en" sz="1400">
                <a:latin typeface="Proxima Nova"/>
                <a:ea typeface="Proxima Nova"/>
                <a:cs typeface="Proxima Nova"/>
                <a:sym typeface="Proxima Nova"/>
              </a:rPr>
              <a:t>. 2018;9:907. doi:10.3389/fphar.2018.00907.</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Bachtiar V, Johnstone A, Berrington A, et al. Modulating Regional Motor Cortical Excitability with Noninvasive Brain Stimulation Results in Neurochemical Changes in Bilateral Motor Cortices. </a:t>
            </a:r>
            <a:r>
              <a:rPr i="1" lang="en" sz="1400">
                <a:latin typeface="Proxima Nova"/>
                <a:ea typeface="Proxima Nova"/>
                <a:cs typeface="Proxima Nova"/>
                <a:sym typeface="Proxima Nova"/>
              </a:rPr>
              <a:t>The Journal of Neuroscience</a:t>
            </a:r>
            <a:r>
              <a:rPr lang="en" sz="1400">
                <a:latin typeface="Proxima Nova"/>
                <a:ea typeface="Proxima Nova"/>
                <a:cs typeface="Proxima Nova"/>
                <a:sym typeface="Proxima Nova"/>
              </a:rPr>
              <a:t>. 2018;38(33):7327-7336. doi:10.1523/JNEUROSCI.2853-17.2018.</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Ciechanski, P., et al. "Effects of transcranial direct‐current stimulation on laparoscopic surgical skill acquisition." BJS Open 2.2 (2018): 70-78.</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Choe, Jaehoon, et al. "Transcranial direct current stimulation modulates neuronal activity and learning in pilot training." Frontiers in human neuroscience 10 (2016): 34.</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Sample, Ian. "US Military Successfully Tests Electrical Brain Stimulation To Enhance Staff Skills." the Guardian. N. p., 2016. Web.15 Oct. 2018.</a:t>
            </a:r>
            <a:endParaRPr sz="1400">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sz="1400">
                <a:latin typeface="Proxima Nova"/>
                <a:ea typeface="Proxima Nova"/>
                <a:cs typeface="Proxima Nova"/>
                <a:sym typeface="Proxima Nova"/>
              </a:rPr>
              <a:t>Manders, Eric. Handboek neurologische communicatiestoornissen. Maklu, 2016.</a:t>
            </a:r>
            <a:endParaRPr sz="1400">
              <a:latin typeface="Proxima Nova"/>
              <a:ea typeface="Proxima Nova"/>
              <a:cs typeface="Proxima Nova"/>
              <a:sym typeface="Proxima Nova"/>
            </a:endParaRPr>
          </a:p>
          <a:p>
            <a:pPr indent="0" lvl="0" marL="0" rtl="0" algn="l">
              <a:spcBef>
                <a:spcPts val="0"/>
              </a:spcBef>
              <a:spcAft>
                <a:spcPts val="1600"/>
              </a:spcAft>
              <a:buNone/>
            </a:pPr>
            <a:r>
              <a:t/>
            </a:r>
            <a:endParaRPr sz="14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1144250" y="642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Who uses tDCS?</a:t>
            </a:r>
            <a:endParaRPr sz="3000">
              <a:latin typeface="Proxima Nova"/>
              <a:ea typeface="Proxima Nova"/>
              <a:cs typeface="Proxima Nova"/>
              <a:sym typeface="Proxima Nova"/>
            </a:endParaRPr>
          </a:p>
        </p:txBody>
      </p:sp>
      <p:sp>
        <p:nvSpPr>
          <p:cNvPr id="307" name="Google Shape;307;p17"/>
          <p:cNvSpPr txBox="1"/>
          <p:nvPr>
            <p:ph idx="1" type="body"/>
          </p:nvPr>
        </p:nvSpPr>
        <p:spPr>
          <a:xfrm>
            <a:off x="0" y="1345325"/>
            <a:ext cx="4195200" cy="2953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Proxima Nova"/>
              <a:buChar char="●"/>
            </a:pPr>
            <a:r>
              <a:rPr lang="en" sz="1800">
                <a:latin typeface="Proxima Nova"/>
                <a:ea typeface="Proxima Nova"/>
                <a:cs typeface="Proxima Nova"/>
                <a:sym typeface="Proxima Nova"/>
              </a:rPr>
              <a:t>tDCS can be used in a variety of settings. Used for research in drug addiction </a:t>
            </a:r>
            <a:r>
              <a:rPr lang="en" sz="1100">
                <a:latin typeface="Proxima Nova"/>
                <a:ea typeface="Proxima Nova"/>
                <a:cs typeface="Proxima Nova"/>
                <a:sym typeface="Proxima Nova"/>
              </a:rPr>
              <a:t>[</a:t>
            </a:r>
            <a:r>
              <a:rPr lang="en" sz="1100">
                <a:latin typeface="Proxima Nova"/>
                <a:ea typeface="Proxima Nova"/>
                <a:cs typeface="Proxima Nova"/>
                <a:sym typeface="Proxima Nova"/>
              </a:rPr>
              <a:t>1</a:t>
            </a:r>
            <a:r>
              <a:rPr lang="en" sz="1100">
                <a:latin typeface="Proxima Nova"/>
                <a:ea typeface="Proxima Nova"/>
                <a:cs typeface="Proxima Nova"/>
                <a:sym typeface="Proxima Nova"/>
              </a:rPr>
              <a:t>]</a:t>
            </a:r>
            <a:r>
              <a:rPr lang="en" sz="1800">
                <a:latin typeface="Proxima Nova"/>
                <a:ea typeface="Proxima Nova"/>
                <a:cs typeface="Proxima Nova"/>
                <a:sym typeface="Proxima Nova"/>
              </a:rPr>
              <a:t>, enhance a person’s attention span, coordination, memory, and problem-solving ability </a:t>
            </a:r>
            <a:r>
              <a:rPr lang="en" sz="1100">
                <a:latin typeface="Proxima Nova"/>
                <a:ea typeface="Proxima Nova"/>
                <a:cs typeface="Proxima Nova"/>
                <a:sym typeface="Proxima Nova"/>
              </a:rPr>
              <a:t>[2]</a:t>
            </a:r>
            <a:endParaRPr sz="1800">
              <a:latin typeface="Proxima Nova"/>
              <a:ea typeface="Proxima Nova"/>
              <a:cs typeface="Proxima Nova"/>
              <a:sym typeface="Proxima Nova"/>
            </a:endParaRPr>
          </a:p>
          <a:p>
            <a:pPr indent="-342900" lvl="0" marL="457200" rtl="0" algn="l">
              <a:lnSpc>
                <a:spcPct val="100000"/>
              </a:lnSpc>
              <a:spcBef>
                <a:spcPts val="0"/>
              </a:spcBef>
              <a:spcAft>
                <a:spcPts val="0"/>
              </a:spcAft>
              <a:buSzPts val="1800"/>
              <a:buFont typeface="Proxima Nova"/>
              <a:buChar char="●"/>
            </a:pPr>
            <a:r>
              <a:rPr lang="en" sz="1800">
                <a:latin typeface="Proxima Nova"/>
                <a:ea typeface="Proxima Nova"/>
                <a:cs typeface="Proxima Nova"/>
                <a:sym typeface="Proxima Nova"/>
              </a:rPr>
              <a:t>Studies have shown that tDCS has very high potential to treat depression, anxiety, PTSD, and chronic pain </a:t>
            </a:r>
            <a:r>
              <a:rPr lang="en" sz="1100">
                <a:latin typeface="Proxima Nova"/>
                <a:ea typeface="Proxima Nova"/>
                <a:cs typeface="Proxima Nova"/>
                <a:sym typeface="Proxima Nova"/>
              </a:rPr>
              <a:t>[2]</a:t>
            </a:r>
            <a:endParaRPr sz="1100">
              <a:latin typeface="Proxima Nova"/>
              <a:ea typeface="Proxima Nova"/>
              <a:cs typeface="Proxima Nova"/>
              <a:sym typeface="Proxima Nova"/>
            </a:endParaRPr>
          </a:p>
        </p:txBody>
      </p:sp>
      <p:pic>
        <p:nvPicPr>
          <p:cNvPr id="308" name="Google Shape;308;p17"/>
          <p:cNvPicPr preferRelativeResize="0"/>
          <p:nvPr/>
        </p:nvPicPr>
        <p:blipFill>
          <a:blip r:embed="rId3">
            <a:alphaModFix/>
          </a:blip>
          <a:stretch>
            <a:fillRect/>
          </a:stretch>
        </p:blipFill>
        <p:spPr>
          <a:xfrm>
            <a:off x="5079625" y="563200"/>
            <a:ext cx="3895100" cy="3288750"/>
          </a:xfrm>
          <a:prstGeom prst="rect">
            <a:avLst/>
          </a:prstGeom>
          <a:noFill/>
          <a:ln>
            <a:noFill/>
          </a:ln>
        </p:spPr>
      </p:pic>
      <p:sp>
        <p:nvSpPr>
          <p:cNvPr id="309" name="Google Shape;309;p17"/>
          <p:cNvSpPr txBox="1"/>
          <p:nvPr/>
        </p:nvSpPr>
        <p:spPr>
          <a:xfrm>
            <a:off x="0" y="4229400"/>
            <a:ext cx="9144000" cy="91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Proxima Nova"/>
                <a:ea typeface="Proxima Nova"/>
                <a:cs typeface="Proxima Nova"/>
                <a:sym typeface="Proxima Nova"/>
              </a:rPr>
              <a:t>[1] </a:t>
            </a:r>
            <a:r>
              <a:rPr lang="en" sz="1200">
                <a:solidFill>
                  <a:schemeClr val="dk2"/>
                </a:solidFill>
                <a:latin typeface="Proxima Nova"/>
                <a:ea typeface="Proxima Nova"/>
                <a:cs typeface="Proxima Nova"/>
                <a:sym typeface="Proxima Nova"/>
              </a:rPr>
              <a:t>Shahbabaie A, Hatami J, Farhoudian A, Ekhtiari H, Khatibi A, Nitsche MA.. </a:t>
            </a:r>
            <a:r>
              <a:rPr i="1" lang="en" sz="1200">
                <a:solidFill>
                  <a:schemeClr val="dk2"/>
                </a:solidFill>
                <a:latin typeface="Proxima Nova"/>
                <a:ea typeface="Proxima Nova"/>
                <a:cs typeface="Proxima Nova"/>
                <a:sym typeface="Proxima Nova"/>
              </a:rPr>
              <a:t>Frontiers in Pharmacology</a:t>
            </a:r>
            <a:r>
              <a:rPr lang="en" sz="1200">
                <a:solidFill>
                  <a:schemeClr val="dk2"/>
                </a:solidFill>
                <a:latin typeface="Proxima Nova"/>
                <a:ea typeface="Proxima Nova"/>
                <a:cs typeface="Proxima Nova"/>
                <a:sym typeface="Proxima Nova"/>
              </a:rPr>
              <a:t>. 2018;9:907. doi:10.3389/fphar.2018.00907.</a:t>
            </a:r>
            <a:endParaRPr sz="12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solidFill>
                  <a:schemeClr val="dk2"/>
                </a:solidFill>
                <a:latin typeface="Proxima Nova"/>
                <a:ea typeface="Proxima Nova"/>
                <a:cs typeface="Proxima Nova"/>
                <a:sym typeface="Proxima Nova"/>
              </a:rPr>
              <a:t>[2] “What Is TDCS - Learn About Neurostimulation.” The Brain Stimulator TDCS Devices. Retrieved Oct. 20. 2018, from thebrainstimulator.net/what-is-tdcs/.</a:t>
            </a:r>
            <a:endParaRPr sz="12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700">
              <a:solidFill>
                <a:srgbClr val="FFFFFF"/>
              </a:solidFill>
              <a:latin typeface="Proxima Nova"/>
              <a:ea typeface="Proxima Nova"/>
              <a:cs typeface="Proxima Nova"/>
              <a:sym typeface="Proxima Nova"/>
            </a:endParaRPr>
          </a:p>
        </p:txBody>
      </p:sp>
      <p:sp>
        <p:nvSpPr>
          <p:cNvPr id="310" name="Google Shape;310;p17"/>
          <p:cNvSpPr txBox="1"/>
          <p:nvPr/>
        </p:nvSpPr>
        <p:spPr>
          <a:xfrm>
            <a:off x="4987025" y="3851950"/>
            <a:ext cx="40803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https://www.scientificamerican.com/article/amping-up-brain-function/</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People Affected by tDCS Treatable Conditions</a:t>
            </a:r>
            <a:endParaRPr sz="3000"/>
          </a:p>
        </p:txBody>
      </p:sp>
      <p:sp>
        <p:nvSpPr>
          <p:cNvPr id="316" name="Google Shape;316;p18"/>
          <p:cNvSpPr txBox="1"/>
          <p:nvPr>
            <p:ph idx="1" type="body"/>
          </p:nvPr>
        </p:nvSpPr>
        <p:spPr>
          <a:xfrm>
            <a:off x="891900" y="1801700"/>
            <a:ext cx="7360200" cy="175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Estimated 40 million adults in U.S. have an anxiety disorder. </a:t>
            </a:r>
            <a:r>
              <a:rPr lang="en" sz="1600">
                <a:latin typeface="Proxima Nova"/>
                <a:ea typeface="Proxima Nova"/>
                <a:cs typeface="Proxima Nova"/>
                <a:sym typeface="Proxima Nova"/>
              </a:rPr>
              <a:t>[1]</a:t>
            </a:r>
            <a:endParaRPr sz="16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Estimated 16.1 million adults in U.S have major depressive disorder. </a:t>
            </a:r>
            <a:r>
              <a:rPr lang="en" sz="1600">
                <a:latin typeface="Proxima Nova"/>
                <a:ea typeface="Proxima Nova"/>
                <a:cs typeface="Proxima Nova"/>
                <a:sym typeface="Proxima Nova"/>
              </a:rPr>
              <a:t>[2]</a:t>
            </a:r>
            <a:endParaRPr sz="16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Estimated 23.4 million adults in U.S. experience chronic pain </a:t>
            </a:r>
            <a:r>
              <a:rPr lang="en" sz="1600">
                <a:latin typeface="Proxima Nova"/>
                <a:ea typeface="Proxima Nova"/>
                <a:cs typeface="Proxima Nova"/>
                <a:sym typeface="Proxima Nova"/>
              </a:rPr>
              <a:t>[3]</a:t>
            </a:r>
            <a:endParaRPr sz="16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About 80 million adults can be treated by tDCS</a:t>
            </a:r>
            <a:endParaRPr sz="1800">
              <a:latin typeface="Proxima Nova"/>
              <a:ea typeface="Proxima Nova"/>
              <a:cs typeface="Proxima Nova"/>
              <a:sym typeface="Proxima Nova"/>
            </a:endParaRPr>
          </a:p>
        </p:txBody>
      </p:sp>
      <p:sp>
        <p:nvSpPr>
          <p:cNvPr id="317" name="Google Shape;317;p18"/>
          <p:cNvSpPr txBox="1"/>
          <p:nvPr/>
        </p:nvSpPr>
        <p:spPr>
          <a:xfrm>
            <a:off x="124525" y="4260400"/>
            <a:ext cx="8496000" cy="7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[1] </a:t>
            </a:r>
            <a:r>
              <a:rPr lang="en" sz="1000">
                <a:solidFill>
                  <a:schemeClr val="dk2"/>
                </a:solidFill>
                <a:latin typeface="Times New Roman"/>
                <a:ea typeface="Times New Roman"/>
                <a:cs typeface="Times New Roman"/>
                <a:sym typeface="Times New Roman"/>
              </a:rPr>
              <a:t>“Facts &amp; Statistics.” Anxiety and Depression Association of America, ADAA. Retrieved Oct. 21. 2018, from adaa.org/about-adaa/press-room/facts-statistics.</a:t>
            </a:r>
            <a:endParaRPr sz="10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[2] “Depression.” Anxiety and Depression Association of America, ADAA. Retrieved Oct. 20. 2018, from adaa.org/understanding-anxiety/depression.</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[3] “NIH Analysis Shows Americans Are In Pain.” National Center for Complementary and Integrative Health, U.S. Department of Health and Human Services, 11 Aug. 2015, nccih.nih.gov/news/press/08112015.</a:t>
            </a:r>
            <a:endParaRPr sz="1000">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19"/>
          <p:cNvSpPr txBox="1"/>
          <p:nvPr>
            <p:ph type="title"/>
          </p:nvPr>
        </p:nvSpPr>
        <p:spPr>
          <a:xfrm>
            <a:off x="1301700" y="304650"/>
            <a:ext cx="70305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tDCS Montages</a:t>
            </a:r>
            <a:endParaRPr/>
          </a:p>
        </p:txBody>
      </p:sp>
      <p:sp>
        <p:nvSpPr>
          <p:cNvPr id="323" name="Google Shape;323;p19"/>
          <p:cNvSpPr txBox="1"/>
          <p:nvPr>
            <p:ph idx="1" type="body"/>
          </p:nvPr>
        </p:nvSpPr>
        <p:spPr>
          <a:xfrm>
            <a:off x="1297500" y="889650"/>
            <a:ext cx="7038900" cy="83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Montages are the position of electrodes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Different</a:t>
            </a:r>
            <a:r>
              <a:rPr lang="en" sz="1800">
                <a:latin typeface="Proxima Nova"/>
                <a:ea typeface="Proxima Nova"/>
                <a:cs typeface="Proxima Nova"/>
                <a:sym typeface="Proxima Nova"/>
              </a:rPr>
              <a:t> montages for desired treatments</a:t>
            </a:r>
            <a:endParaRPr sz="1800">
              <a:latin typeface="Proxima Nova"/>
              <a:ea typeface="Proxima Nova"/>
              <a:cs typeface="Proxima Nova"/>
              <a:sym typeface="Proxima Nova"/>
            </a:endParaRPr>
          </a:p>
        </p:txBody>
      </p:sp>
      <p:pic>
        <p:nvPicPr>
          <p:cNvPr descr="tDCS Montage - Improving Mood F3-Fp2" id="324" name="Google Shape;324;p19"/>
          <p:cNvPicPr preferRelativeResize="0"/>
          <p:nvPr/>
        </p:nvPicPr>
        <p:blipFill>
          <a:blip r:embed="rId3">
            <a:alphaModFix/>
          </a:blip>
          <a:stretch>
            <a:fillRect/>
          </a:stretch>
        </p:blipFill>
        <p:spPr>
          <a:xfrm>
            <a:off x="3116237" y="1958275"/>
            <a:ext cx="2439250" cy="2439250"/>
          </a:xfrm>
          <a:prstGeom prst="rect">
            <a:avLst/>
          </a:prstGeom>
          <a:noFill/>
          <a:ln cap="flat" cmpd="sng" w="38100">
            <a:solidFill>
              <a:srgbClr val="CC0000"/>
            </a:solidFill>
            <a:prstDash val="solid"/>
            <a:round/>
            <a:headEnd len="sm" w="sm" type="none"/>
            <a:tailEnd len="sm" w="sm" type="none"/>
          </a:ln>
        </p:spPr>
      </p:pic>
      <p:pic>
        <p:nvPicPr>
          <p:cNvPr descr="tDCS DARPA Montage Electrode Positioning F10-Left_Shoulder" id="325" name="Google Shape;325;p19"/>
          <p:cNvPicPr preferRelativeResize="0"/>
          <p:nvPr/>
        </p:nvPicPr>
        <p:blipFill>
          <a:blip r:embed="rId4">
            <a:alphaModFix/>
          </a:blip>
          <a:stretch>
            <a:fillRect/>
          </a:stretch>
        </p:blipFill>
        <p:spPr>
          <a:xfrm>
            <a:off x="5897150" y="1958275"/>
            <a:ext cx="2439250" cy="2439250"/>
          </a:xfrm>
          <a:prstGeom prst="rect">
            <a:avLst/>
          </a:prstGeom>
          <a:noFill/>
          <a:ln>
            <a:noFill/>
          </a:ln>
        </p:spPr>
      </p:pic>
      <p:sp>
        <p:nvSpPr>
          <p:cNvPr id="326" name="Google Shape;326;p19"/>
          <p:cNvSpPr txBox="1"/>
          <p:nvPr/>
        </p:nvSpPr>
        <p:spPr>
          <a:xfrm>
            <a:off x="335275" y="4497850"/>
            <a:ext cx="24393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Reduces chronic pain</a:t>
            </a:r>
            <a:endParaRPr>
              <a:solidFill>
                <a:schemeClr val="dk2"/>
              </a:solidFill>
              <a:latin typeface="Proxima Nova"/>
              <a:ea typeface="Proxima Nova"/>
              <a:cs typeface="Proxima Nova"/>
              <a:sym typeface="Proxima Nova"/>
            </a:endParaRPr>
          </a:p>
        </p:txBody>
      </p:sp>
      <p:sp>
        <p:nvSpPr>
          <p:cNvPr id="327" name="Google Shape;327;p19"/>
          <p:cNvSpPr txBox="1"/>
          <p:nvPr/>
        </p:nvSpPr>
        <p:spPr>
          <a:xfrm>
            <a:off x="2987000" y="4497850"/>
            <a:ext cx="28161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Treating depression and anxiety</a:t>
            </a:r>
            <a:endParaRPr>
              <a:solidFill>
                <a:schemeClr val="dk2"/>
              </a:solidFill>
              <a:latin typeface="Proxima Nova"/>
              <a:ea typeface="Proxima Nova"/>
              <a:cs typeface="Proxima Nova"/>
              <a:sym typeface="Proxima Nova"/>
            </a:endParaRPr>
          </a:p>
        </p:txBody>
      </p:sp>
      <p:sp>
        <p:nvSpPr>
          <p:cNvPr id="328" name="Google Shape;328;p19"/>
          <p:cNvSpPr txBox="1"/>
          <p:nvPr/>
        </p:nvSpPr>
        <p:spPr>
          <a:xfrm>
            <a:off x="5897125" y="4497850"/>
            <a:ext cx="24393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Accelerated learning</a:t>
            </a:r>
            <a:endParaRPr>
              <a:solidFill>
                <a:schemeClr val="dk2"/>
              </a:solidFill>
              <a:latin typeface="Proxima Nova"/>
              <a:ea typeface="Proxima Nova"/>
              <a:cs typeface="Proxima Nova"/>
              <a:sym typeface="Proxima Nova"/>
            </a:endParaRPr>
          </a:p>
        </p:txBody>
      </p:sp>
      <p:pic>
        <p:nvPicPr>
          <p:cNvPr id="329" name="Google Shape;329;p19"/>
          <p:cNvPicPr preferRelativeResize="0"/>
          <p:nvPr/>
        </p:nvPicPr>
        <p:blipFill>
          <a:blip r:embed="rId5">
            <a:alphaModFix/>
          </a:blip>
          <a:stretch>
            <a:fillRect/>
          </a:stretch>
        </p:blipFill>
        <p:spPr>
          <a:xfrm>
            <a:off x="335252" y="1956900"/>
            <a:ext cx="2439299" cy="24420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0"/>
          <p:cNvSpPr txBox="1"/>
          <p:nvPr>
            <p:ph type="ctrTitle"/>
          </p:nvPr>
        </p:nvSpPr>
        <p:spPr>
          <a:xfrm>
            <a:off x="2977050" y="331300"/>
            <a:ext cx="6291300" cy="197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and Need Statement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Current Problem</a:t>
            </a:r>
            <a:endParaRPr sz="3000"/>
          </a:p>
        </p:txBody>
      </p:sp>
      <p:sp>
        <p:nvSpPr>
          <p:cNvPr id="340" name="Google Shape;340;p21"/>
          <p:cNvSpPr txBox="1"/>
          <p:nvPr>
            <p:ph idx="1" type="body"/>
          </p:nvPr>
        </p:nvSpPr>
        <p:spPr>
          <a:xfrm>
            <a:off x="103100" y="1371850"/>
            <a:ext cx="47283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Most d</a:t>
            </a:r>
            <a:r>
              <a:rPr lang="en" sz="2000">
                <a:latin typeface="Proxima Nova"/>
                <a:ea typeface="Proxima Nova"/>
                <a:cs typeface="Proxima Nova"/>
                <a:sym typeface="Proxima Nova"/>
              </a:rPr>
              <a:t>evices in the market are expensive ($30 - $400)</a:t>
            </a:r>
            <a:endParaRPr sz="2000">
              <a:latin typeface="Proxima Nova"/>
              <a:ea typeface="Proxima Nova"/>
              <a:cs typeface="Proxima Nova"/>
              <a:sym typeface="Proxima Nova"/>
            </a:endParaRPr>
          </a:p>
          <a:p>
            <a:pPr indent="-355600" lvl="1" marL="914400" rtl="0" algn="l">
              <a:spcBef>
                <a:spcPts val="0"/>
              </a:spcBef>
              <a:spcAft>
                <a:spcPts val="0"/>
              </a:spcAft>
              <a:buSzPts val="2000"/>
              <a:buFont typeface="Proxima Nova"/>
              <a:buChar char="○"/>
            </a:pPr>
            <a:r>
              <a:rPr lang="en" sz="2000">
                <a:latin typeface="Proxima Nova"/>
                <a:ea typeface="Proxima Nova"/>
                <a:cs typeface="Proxima Nova"/>
                <a:sym typeface="Proxima Nova"/>
              </a:rPr>
              <a:t>Extra cost for more features</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Requires prior set up and is hard to use</a:t>
            </a:r>
            <a:endParaRPr sz="2000">
              <a:latin typeface="Proxima Nova"/>
              <a:ea typeface="Proxima Nova"/>
              <a:cs typeface="Proxima Nova"/>
              <a:sym typeface="Proxima Nova"/>
            </a:endParaRPr>
          </a:p>
          <a:p>
            <a:pPr indent="-355600" lvl="1" marL="914400" rtl="0" algn="l">
              <a:spcBef>
                <a:spcPts val="0"/>
              </a:spcBef>
              <a:spcAft>
                <a:spcPts val="0"/>
              </a:spcAft>
              <a:buSzPts val="2000"/>
              <a:buFont typeface="Proxima Nova"/>
              <a:buChar char="○"/>
            </a:pPr>
            <a:r>
              <a:rPr lang="en" sz="2000">
                <a:latin typeface="Proxima Nova"/>
                <a:ea typeface="Proxima Nova"/>
                <a:cs typeface="Proxima Nova"/>
                <a:sym typeface="Proxima Nova"/>
              </a:rPr>
              <a:t>Incorrect electrode placement can cause adverse effects</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Bulky and not disposable</a:t>
            </a:r>
            <a:endParaRPr sz="2000">
              <a:latin typeface="Proxima Nova"/>
              <a:ea typeface="Proxima Nova"/>
              <a:cs typeface="Proxima Nova"/>
              <a:sym typeface="Proxima Nova"/>
            </a:endParaRPr>
          </a:p>
        </p:txBody>
      </p:sp>
      <p:pic>
        <p:nvPicPr>
          <p:cNvPr id="341" name="Google Shape;341;p21"/>
          <p:cNvPicPr preferRelativeResize="0"/>
          <p:nvPr/>
        </p:nvPicPr>
        <p:blipFill>
          <a:blip r:embed="rId3">
            <a:alphaModFix/>
          </a:blip>
          <a:stretch>
            <a:fillRect/>
          </a:stretch>
        </p:blipFill>
        <p:spPr>
          <a:xfrm>
            <a:off x="5083175" y="1444250"/>
            <a:ext cx="3839726" cy="2559800"/>
          </a:xfrm>
          <a:prstGeom prst="rect">
            <a:avLst/>
          </a:prstGeom>
          <a:noFill/>
          <a:ln>
            <a:noFill/>
          </a:ln>
        </p:spPr>
      </p:pic>
      <p:sp>
        <p:nvSpPr>
          <p:cNvPr id="342" name="Google Shape;342;p21"/>
          <p:cNvSpPr txBox="1"/>
          <p:nvPr/>
        </p:nvSpPr>
        <p:spPr>
          <a:xfrm>
            <a:off x="4847613" y="4095050"/>
            <a:ext cx="3807300" cy="3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https://caputron.com/products/apex-type-a-tdcs-device?variant=5427100024894</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